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8" r:id="rId2"/>
    <p:sldId id="257" r:id="rId3"/>
    <p:sldId id="264" r:id="rId4"/>
    <p:sldId id="256" r:id="rId5"/>
    <p:sldId id="259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A42C"/>
    <a:srgbClr val="A0D565"/>
    <a:srgbClr val="4F79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Book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 lang="zh-TW"/>
            </a:pPr>
            <a:r>
              <a:rPr lang="en-US" altLang="zh-TW" sz="3200" dirty="0" smtClean="0"/>
              <a:t> Total </a:t>
            </a:r>
            <a:r>
              <a:rPr lang="en-US" altLang="zh-TW" sz="3200" dirty="0"/>
              <a:t>light </a:t>
            </a:r>
            <a:r>
              <a:rPr lang="en-US" altLang="zh-TW" sz="3200" dirty="0" smtClean="0"/>
              <a:t>tonnage</a:t>
            </a:r>
            <a:r>
              <a:rPr lang="en-US" altLang="zh-TW" sz="3200" baseline="0" dirty="0" smtClean="0"/>
              <a:t> of </a:t>
            </a:r>
            <a:r>
              <a:rPr lang="en-US" altLang="zh-TW" sz="3200" baseline="0" dirty="0"/>
              <a:t>demolition </a:t>
            </a:r>
            <a:r>
              <a:rPr lang="en-US" altLang="zh-TW" sz="3200" baseline="0" dirty="0" smtClean="0"/>
              <a:t>2018</a:t>
            </a:r>
            <a:endParaRPr lang="zh-TW" altLang="en-US" sz="3200" dirty="0"/>
          </a:p>
        </c:rich>
      </c:tx>
      <c:layout>
        <c:manualLayout>
          <c:xMode val="edge"/>
          <c:yMode val="edge"/>
          <c:x val="0.11811267327309721"/>
          <c:y val="3.9823431199350308E-3"/>
        </c:manualLayout>
      </c:layout>
    </c:title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0.19288441994605335"/>
                  <c:y val="0.15722881338693206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rPr>
                      <a:t>Bulk </a:t>
                    </a:r>
                    <a:r>
                      <a:rPr lang="en-US" altLang="en-US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rPr>
                      <a:t>Carrier 7.9%</a:t>
                    </a:r>
                  </a:p>
                  <a:p>
                    <a:r>
                      <a:rPr lang="en-US" altLang="en-US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rPr>
                      <a:t>(18,400 </a:t>
                    </a:r>
                  </a:p>
                  <a:p>
                    <a:r>
                      <a:rPr lang="en-US" altLang="en-US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rPr>
                      <a:t>light tons)</a:t>
                    </a:r>
                    <a:endParaRPr lang="en-US" altLang="en-US" dirty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endParaRP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0.18320072815224556"/>
                  <c:y val="0.33946110839014787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Oil </a:t>
                    </a:r>
                    <a:r>
                      <a:rPr lang="en-US" altLang="en-US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Tanker 2.4% </a:t>
                    </a:r>
                    <a:r>
                      <a:rPr lang="en-US" altLang="en-US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
</a:t>
                    </a:r>
                    <a:r>
                      <a:rPr lang="en-US" altLang="en-US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(5,500 </a:t>
                    </a:r>
                  </a:p>
                  <a:p>
                    <a:r>
                      <a:rPr lang="en-US" altLang="en-US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light tons)</a:t>
                    </a:r>
                    <a:endParaRPr lang="en-US" altLang="en-US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</c:rich>
              </c:tx>
              <c:showCatName val="1"/>
              <c:showPercent val="1"/>
            </c:dLbl>
            <c:dLbl>
              <c:idx val="2"/>
              <c:layout>
                <c:manualLayout>
                  <c:x val="6.9352494531573119E-2"/>
                  <c:y val="0.30172371301467343"/>
                </c:manualLayout>
              </c:layout>
              <c:tx>
                <c:rich>
                  <a:bodyPr/>
                  <a:lstStyle/>
                  <a:p>
                    <a:pPr>
                      <a:defRPr lang="zh-TW" sz="2000" b="1">
                        <a:solidFill>
                          <a:srgbClr val="A0D565"/>
                        </a:solidFill>
                      </a:defRPr>
                    </a:pPr>
                    <a:r>
                      <a:rPr lang="en-US" altLang="en-US" dirty="0" smtClean="0">
                        <a:solidFill>
                          <a:srgbClr val="6BA42C"/>
                        </a:solidFill>
                      </a:rPr>
                      <a:t>Container 24.1% </a:t>
                    </a:r>
                    <a:r>
                      <a:rPr lang="en-US" altLang="en-US" dirty="0">
                        <a:solidFill>
                          <a:srgbClr val="6BA42C"/>
                        </a:solidFill>
                      </a:rPr>
                      <a:t>
</a:t>
                    </a:r>
                    <a:r>
                      <a:rPr lang="en-US" altLang="en-US" dirty="0" smtClean="0">
                        <a:solidFill>
                          <a:srgbClr val="6BA42C"/>
                        </a:solidFill>
                      </a:rPr>
                      <a:t> (56,000</a:t>
                    </a:r>
                  </a:p>
                  <a:p>
                    <a:pPr>
                      <a:defRPr lang="zh-TW" sz="2000" b="1">
                        <a:solidFill>
                          <a:srgbClr val="A0D565"/>
                        </a:solidFill>
                      </a:defRPr>
                    </a:pPr>
                    <a:r>
                      <a:rPr lang="en-US" altLang="en-US" dirty="0" smtClean="0">
                        <a:solidFill>
                          <a:srgbClr val="6BA42C"/>
                        </a:solidFill>
                      </a:rPr>
                      <a:t> light tons)</a:t>
                    </a:r>
                    <a:endParaRPr lang="en-US" altLang="en-US" dirty="0">
                      <a:solidFill>
                        <a:srgbClr val="6BA42C"/>
                      </a:solidFill>
                    </a:endParaRPr>
                  </a:p>
                </c:rich>
              </c:tx>
              <c:spPr/>
              <c:showCatName val="1"/>
              <c:showPercent val="1"/>
            </c:dLbl>
            <c:dLbl>
              <c:idx val="3"/>
              <c:layout>
                <c:manualLayout>
                  <c:x val="-9.0562569550560121E-2"/>
                  <c:y val="-0.13235059841577088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dirty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a:t>Other ship </a:t>
                    </a:r>
                    <a:r>
                      <a:rPr lang="en-US" altLang="en-US" dirty="0" smtClean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a:t>types 65.6%</a:t>
                    </a:r>
                    <a:r>
                      <a:rPr lang="en-US" altLang="en-US" dirty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a:t>
</a:t>
                    </a:r>
                    <a:r>
                      <a:rPr lang="en-US" altLang="en-US" dirty="0" smtClean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a:t> (152,300</a:t>
                    </a:r>
                    <a:r>
                      <a:rPr lang="en-US" altLang="en-US" baseline="0" dirty="0" smtClean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a:t> </a:t>
                    </a:r>
                  </a:p>
                  <a:p>
                    <a:r>
                      <a:rPr lang="en-US" altLang="en-US" baseline="0" dirty="0" smtClean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a:t>light tons)</a:t>
                    </a:r>
                    <a:endParaRPr lang="en-US" altLang="en-US" dirty="0">
                      <a:solidFill>
                        <a:schemeClr val="accent4">
                          <a:lumMod val="75000"/>
                        </a:schemeClr>
                      </a:solidFill>
                    </a:endParaRP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lang="zh-TW" sz="2000" b="1"/>
                </a:pPr>
                <a:endParaRPr lang="zh-CN"/>
              </a:p>
            </c:txPr>
            <c:showCatName val="1"/>
            <c:showPercent val="1"/>
            <c:showLeaderLines val="1"/>
          </c:dLbls>
          <c:cat>
            <c:strRef>
              <c:f>Sheet1!$A$30:$A$33</c:f>
              <c:strCache>
                <c:ptCount val="4"/>
                <c:pt idx="0">
                  <c:v>Bulk Carrier</c:v>
                </c:pt>
                <c:pt idx="1">
                  <c:v>Oil Tanker </c:v>
                </c:pt>
                <c:pt idx="2">
                  <c:v>Container</c:v>
                </c:pt>
                <c:pt idx="3">
                  <c:v>Other ship types</c:v>
                </c:pt>
              </c:strCache>
            </c:strRef>
          </c:cat>
          <c:val>
            <c:numRef>
              <c:f>Sheet1!$B$30:$B$33</c:f>
              <c:numCache>
                <c:formatCode>General</c:formatCode>
                <c:ptCount val="4"/>
                <c:pt idx="0">
                  <c:v>1.84</c:v>
                </c:pt>
                <c:pt idx="1">
                  <c:v>0.55000000000000004</c:v>
                </c:pt>
                <c:pt idx="2">
                  <c:v>5.6</c:v>
                </c:pt>
                <c:pt idx="3">
                  <c:v>15.229999999999999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3.689061773522375E-2"/>
                  <c:y val="0.13563094129142361"/>
                </c:manualLayout>
              </c:layout>
              <c:tx>
                <c:rich>
                  <a:bodyPr/>
                  <a:lstStyle/>
                  <a:p>
                    <a:pPr>
                      <a:defRPr lang="zh-TW" sz="2400" b="1"/>
                    </a:pPr>
                    <a:r>
                      <a:rPr lang="en-US" altLang="zh-TW" smtClean="0"/>
                      <a:t>5</a:t>
                    </a:r>
                    <a:endParaRPr lang="en-US" altLang="zh-TW" dirty="0"/>
                  </a:p>
                </c:rich>
              </c:tx>
              <c:spPr/>
              <c:showPercent val="1"/>
            </c:dLbl>
            <c:dLbl>
              <c:idx val="1"/>
              <c:layout>
                <c:manualLayout>
                  <c:x val="-8.3677004197005037E-2"/>
                  <c:y val="5.3277378012129686E-2"/>
                </c:manualLayout>
              </c:layout>
              <c:tx>
                <c:rich>
                  <a:bodyPr/>
                  <a:lstStyle/>
                  <a:p>
                    <a:r>
                      <a:rPr lang="en-US" altLang="zh-TW" sz="2400" b="1" smtClean="0"/>
                      <a:t>3</a:t>
                    </a:r>
                    <a:endParaRPr lang="en-US" altLang="zh-TW" sz="2400" b="1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-7.0518416668079661E-2"/>
                  <c:y val="4.6451391440837098E-3"/>
                </c:manualLayout>
              </c:layout>
              <c:tx>
                <c:rich>
                  <a:bodyPr/>
                  <a:lstStyle/>
                  <a:p>
                    <a:pPr>
                      <a:defRPr lang="zh-TW" sz="2400" b="1"/>
                    </a:pPr>
                    <a:r>
                      <a:rPr lang="en-US" altLang="zh-TW" sz="2400" b="1" smtClean="0"/>
                      <a:t>3</a:t>
                    </a:r>
                    <a:endParaRPr lang="en-US" altLang="zh-TW" sz="2400" b="1" dirty="0"/>
                  </a:p>
                </c:rich>
              </c:tx>
              <c:spPr/>
              <c:showPercent val="1"/>
            </c:dLbl>
            <c:dLbl>
              <c:idx val="3"/>
              <c:layout>
                <c:manualLayout>
                  <c:x val="0.14163430192555337"/>
                  <c:y val="-0.16007623084614545"/>
                </c:manualLayout>
              </c:layout>
              <c:tx>
                <c:rich>
                  <a:bodyPr/>
                  <a:lstStyle/>
                  <a:p>
                    <a:pPr>
                      <a:defRPr lang="zh-TW" sz="2400" b="1"/>
                    </a:pPr>
                    <a:r>
                      <a:rPr lang="en-US" altLang="en-US" sz="2400" b="1"/>
                      <a:t>26</a:t>
                    </a:r>
                  </a:p>
                </c:rich>
              </c:tx>
              <c:spPr/>
              <c:showPercent val="1"/>
            </c:dLbl>
            <c:txPr>
              <a:bodyPr/>
              <a:lstStyle/>
              <a:p>
                <a:pPr>
                  <a:defRPr lang="zh-TW"/>
                </a:pPr>
                <a:endParaRPr lang="zh-CN"/>
              </a:p>
            </c:txPr>
            <c:showPercent val="1"/>
            <c:showLeaderLines val="1"/>
          </c:dLbls>
          <c:cat>
            <c:strRef>
              <c:f>Sheet1!$A$19:$A$22</c:f>
              <c:strCache>
                <c:ptCount val="4"/>
                <c:pt idx="0">
                  <c:v>Bulk Carrier 14%</c:v>
                </c:pt>
                <c:pt idx="1">
                  <c:v>Oil Tanker 8%</c:v>
                </c:pt>
                <c:pt idx="2">
                  <c:v>Container 8%</c:v>
                </c:pt>
                <c:pt idx="3">
                  <c:v>Other ship types 70%</c:v>
                </c:pt>
              </c:strCache>
            </c:strRef>
          </c:cat>
          <c:val>
            <c:numRef>
              <c:f>Sheet1!$B$19:$B$22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3</c:v>
                </c:pt>
                <c:pt idx="3">
                  <c:v>26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0.73999753937007984"/>
          <c:y val="0.32211062626459663"/>
          <c:w val="0.23615052675707202"/>
          <c:h val="0.45966415575762032"/>
        </c:manualLayout>
      </c:layout>
      <c:txPr>
        <a:bodyPr/>
        <a:lstStyle/>
        <a:p>
          <a:pPr>
            <a:defRPr lang="zh-TW" sz="1800" b="1"/>
          </a:pPr>
          <a:endParaRPr lang="zh-CN"/>
        </a:p>
      </c:txPr>
    </c:legend>
    <c:plotVisOnly val="1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 lang="zh-TW" sz="2800"/>
            </a:pPr>
            <a:r>
              <a:rPr lang="en-US" altLang="zh-TW" sz="2800" dirty="0"/>
              <a:t>Price</a:t>
            </a:r>
            <a:r>
              <a:rPr lang="en-US" altLang="zh-TW" sz="2800" baseline="0" dirty="0"/>
              <a:t> of demolition </a:t>
            </a:r>
            <a:r>
              <a:rPr lang="en-US" altLang="zh-TW" sz="2800" baseline="0" dirty="0" smtClean="0"/>
              <a:t>in China for </a:t>
            </a:r>
            <a:r>
              <a:rPr lang="en-US" altLang="zh-TW" sz="2800" baseline="0" dirty="0"/>
              <a:t>Year 2018</a:t>
            </a:r>
            <a:endParaRPr lang="zh-TW" altLang="en-US" sz="280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Sheet1!$B$51</c:f>
              <c:strCache>
                <c:ptCount val="1"/>
                <c:pt idx="0">
                  <c:v>USD/Light Tons</c:v>
                </c:pt>
              </c:strCache>
            </c:strRef>
          </c:tx>
          <c:cat>
            <c:strRef>
              <c:f>Sheet1!$A$52:$A$53</c:f>
              <c:strCache>
                <c:ptCount val="2"/>
                <c:pt idx="0">
                  <c:v>Domestic Ships</c:v>
                </c:pt>
                <c:pt idx="1">
                  <c:v>Foreign Ships</c:v>
                </c:pt>
              </c:strCache>
            </c:strRef>
          </c:cat>
          <c:val>
            <c:numRef>
              <c:f>Sheet1!$B$52:$B$53</c:f>
              <c:numCache>
                <c:formatCode>General</c:formatCode>
                <c:ptCount val="2"/>
                <c:pt idx="0">
                  <c:v>124.7</c:v>
                </c:pt>
                <c:pt idx="1">
                  <c:v>152.72</c:v>
                </c:pt>
              </c:numCache>
            </c:numRef>
          </c:val>
        </c:ser>
        <c:axId val="84176896"/>
        <c:axId val="84178432"/>
      </c:barChart>
      <c:catAx>
        <c:axId val="8417689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zh-TW" sz="2000" b="1"/>
            </a:pPr>
            <a:endParaRPr lang="zh-CN"/>
          </a:p>
        </c:txPr>
        <c:crossAx val="84178432"/>
        <c:crosses val="autoZero"/>
        <c:auto val="1"/>
        <c:lblAlgn val="ctr"/>
        <c:lblOffset val="100"/>
      </c:catAx>
      <c:valAx>
        <c:axId val="84178432"/>
        <c:scaling>
          <c:orientation val="minMax"/>
          <c:max val="200"/>
          <c:min val="0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lang="zh-TW"/>
            </a:pPr>
            <a:endParaRPr lang="zh-CN"/>
          </a:p>
        </c:txPr>
        <c:crossAx val="84176896"/>
        <c:crosses val="autoZero"/>
        <c:crossBetween val="between"/>
        <c:majorUnit val="50"/>
      </c:valAx>
    </c:plotArea>
    <c:legend>
      <c:legendPos val="r"/>
      <c:layout/>
      <c:txPr>
        <a:bodyPr/>
        <a:lstStyle/>
        <a:p>
          <a:pPr>
            <a:defRPr lang="zh-TW" sz="1600" b="1"/>
          </a:pPr>
          <a:endParaRPr lang="zh-CN"/>
        </a:p>
      </c:txPr>
    </c:legend>
    <c:plotVisOnly val="1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 lang="zh-TW"/>
            </a:pPr>
            <a:r>
              <a:rPr lang="en-US" altLang="zh-TW" sz="3200" dirty="0"/>
              <a:t>Age of ship </a:t>
            </a:r>
            <a:r>
              <a:rPr lang="en-US" altLang="zh-TW" sz="3200" dirty="0" smtClean="0"/>
              <a:t>demolition in light tonnage </a:t>
            </a:r>
            <a:r>
              <a:rPr lang="en-US" altLang="zh-TW" sz="3200" baseline="0" dirty="0" smtClean="0"/>
              <a:t>2018</a:t>
            </a:r>
            <a:endParaRPr lang="zh-TW" altLang="en-US" sz="3200" dirty="0"/>
          </a:p>
        </c:rich>
      </c:tx>
      <c:layout>
        <c:manualLayout>
          <c:xMode val="edge"/>
          <c:yMode val="edge"/>
          <c:x val="0.18269685039370079"/>
          <c:y val="4.1386311622845437E-2"/>
        </c:manualLayout>
      </c:layout>
    </c:title>
    <c:plotArea>
      <c:layout/>
      <c:pieChart>
        <c:varyColors val="1"/>
        <c:ser>
          <c:idx val="1"/>
          <c:order val="1"/>
          <c:dLbls>
            <c:dLbl>
              <c:idx val="0"/>
              <c:layout>
                <c:manualLayout>
                  <c:x val="0.33148269660736912"/>
                  <c:y val="0.29242288143968009"/>
                </c:manualLayout>
              </c:layout>
              <c:tx>
                <c:rich>
                  <a:bodyPr/>
                  <a:lstStyle/>
                  <a:p>
                    <a:pPr>
                      <a:defRPr lang="zh-TW" sz="2400" b="1"/>
                    </a:pPr>
                    <a:r>
                      <a:rPr lang="en-US" altLang="en-US" sz="2400" b="1" dirty="0" smtClean="0"/>
                      <a:t>1</a:t>
                    </a:r>
                    <a:r>
                      <a:rPr lang="en-US" altLang="en-US" sz="2400" dirty="0" smtClean="0"/>
                      <a:t>8 years</a:t>
                    </a:r>
                    <a:r>
                      <a:rPr lang="en-US" altLang="en-US" sz="2400" baseline="0" dirty="0" smtClean="0"/>
                      <a:t> old </a:t>
                    </a:r>
                    <a:r>
                      <a:rPr lang="en-US" altLang="en-US" sz="2400" dirty="0" smtClean="0"/>
                      <a:t>or </a:t>
                    </a:r>
                    <a:r>
                      <a:rPr lang="en-US" altLang="en-US" sz="2400" dirty="0"/>
                      <a:t>below (1.2%)</a:t>
                    </a:r>
                  </a:p>
                </c:rich>
              </c:tx>
              <c:spPr/>
              <c:showCatName val="1"/>
              <c:showPercent val="1"/>
            </c:dLbl>
            <c:dLbl>
              <c:idx val="1"/>
              <c:layout>
                <c:manualLayout>
                  <c:x val="-0.37548617186740635"/>
                  <c:y val="-0.26113086088881848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sz="2400" b="1" dirty="0" smtClean="0"/>
                      <a:t>More than 18 years old </a:t>
                    </a:r>
                    <a:r>
                      <a:rPr lang="en-US" altLang="en-US" sz="2400" b="1" dirty="0"/>
                      <a:t>(98.8%)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lang="zh-TW" b="1"/>
                </a:pPr>
                <a:endParaRPr lang="zh-CN"/>
              </a:p>
            </c:txPr>
            <c:showCatName val="1"/>
            <c:showPercent val="1"/>
            <c:showLeaderLines val="1"/>
          </c:dLbls>
          <c:cat>
            <c:strRef>
              <c:f>Sheet1!$B$66:$B$67</c:f>
              <c:strCache>
                <c:ptCount val="2"/>
                <c:pt idx="0">
                  <c:v>Age 18 or below (1.2%)</c:v>
                </c:pt>
                <c:pt idx="1">
                  <c:v>Age more than 18 (98.8%)</c:v>
                </c:pt>
              </c:strCache>
            </c:strRef>
          </c:cat>
          <c:val>
            <c:numRef>
              <c:f>Sheet1!$C$66:$C$67</c:f>
              <c:numCache>
                <c:formatCode>0.00%</c:formatCode>
                <c:ptCount val="2"/>
                <c:pt idx="0">
                  <c:v>0.05</c:v>
                </c:pt>
                <c:pt idx="1">
                  <c:v>0.95000000000000051</c:v>
                </c:pt>
              </c:numCache>
            </c:numRef>
          </c:val>
        </c:ser>
        <c:ser>
          <c:idx val="0"/>
          <c:order val="0"/>
          <c:dLbls>
            <c:dLbl>
              <c:idx val="0"/>
              <c:layout>
                <c:manualLayout>
                  <c:x val="0.17036595230537674"/>
                  <c:y val="-1.9462074816405585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0.14250330217175394"/>
                  <c:y val="8.389432381558394E-2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4.7082313670479096E-2"/>
                  <c:y val="1.0110024125772219E-2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-6.1551969527866221E-2"/>
                  <c:y val="-3.2042737082107239E-2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lang="zh-TW"/>
                </a:pPr>
                <a:endParaRPr lang="zh-CN"/>
              </a:p>
            </c:txPr>
            <c:showCatName val="1"/>
            <c:showPercent val="1"/>
            <c:showLeaderLines val="1"/>
          </c:dLbls>
          <c:cat>
            <c:strRef>
              <c:f>Sheet1!$A$30:$A$33</c:f>
              <c:strCache>
                <c:ptCount val="4"/>
                <c:pt idx="0">
                  <c:v>Bulk Carrier</c:v>
                </c:pt>
                <c:pt idx="1">
                  <c:v>Oil Tanker </c:v>
                </c:pt>
                <c:pt idx="2">
                  <c:v>Container</c:v>
                </c:pt>
                <c:pt idx="3">
                  <c:v>Other ship types</c:v>
                </c:pt>
              </c:strCache>
            </c:strRef>
          </c:cat>
          <c:val>
            <c:numRef>
              <c:f>Sheet1!$B$30:$B$33</c:f>
              <c:numCache>
                <c:formatCode>General</c:formatCode>
                <c:ptCount val="4"/>
                <c:pt idx="0">
                  <c:v>1.84</c:v>
                </c:pt>
                <c:pt idx="1">
                  <c:v>0.55000000000000004</c:v>
                </c:pt>
                <c:pt idx="2">
                  <c:v>5.6</c:v>
                </c:pt>
                <c:pt idx="3">
                  <c:v>15.229999999999999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 lang="zh-TW"/>
            </a:pPr>
            <a:r>
              <a:rPr lang="en-US" altLang="zh-TW" sz="3200" dirty="0" smtClean="0"/>
              <a:t> </a:t>
            </a:r>
            <a:r>
              <a:rPr lang="en-US" altLang="zh-TW" sz="3200" dirty="0"/>
              <a:t>China-built</a:t>
            </a:r>
            <a:r>
              <a:rPr lang="en-US" altLang="zh-TW" sz="3200" baseline="0" dirty="0"/>
              <a:t> ships VS non China-built ships in ship demolition </a:t>
            </a:r>
            <a:r>
              <a:rPr lang="en-US" altLang="zh-TW" sz="3200" baseline="0" dirty="0" smtClean="0"/>
              <a:t>2018</a:t>
            </a:r>
            <a:endParaRPr lang="zh-TW" altLang="en-US" sz="3200" dirty="0"/>
          </a:p>
        </c:rich>
      </c:tx>
      <c:layout>
        <c:manualLayout>
          <c:xMode val="edge"/>
          <c:yMode val="edge"/>
          <c:x val="0.10866822748138275"/>
          <c:y val="3.5774278215223179E-2"/>
        </c:manualLayout>
      </c:layout>
    </c:title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0.17036595230537674"/>
                  <c:y val="-1.9462074816405585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-6.3200295965809325E-2"/>
                  <c:y val="8.3894356955380903E-2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4.7082313670479096E-2"/>
                  <c:y val="1.0110024125772219E-2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-6.1551969527866221E-2"/>
                  <c:y val="-3.2042737082107239E-2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lang="zh-TW" sz="2000" b="1"/>
                </a:pPr>
                <a:endParaRPr lang="zh-CN"/>
              </a:p>
            </c:txPr>
            <c:showCatName val="1"/>
            <c:showPercent val="1"/>
            <c:showLeaderLines val="1"/>
          </c:dLbls>
          <c:cat>
            <c:strRef>
              <c:f>Sheet1!$B$75:$B$76</c:f>
              <c:strCache>
                <c:ptCount val="2"/>
                <c:pt idx="0">
                  <c:v>China-built Ships</c:v>
                </c:pt>
                <c:pt idx="1">
                  <c:v>Non China-Built Ships</c:v>
                </c:pt>
              </c:strCache>
            </c:strRef>
          </c:cat>
          <c:val>
            <c:numRef>
              <c:f>Sheet1!$C$75:$C$76</c:f>
              <c:numCache>
                <c:formatCode>General</c:formatCode>
                <c:ptCount val="2"/>
                <c:pt idx="0">
                  <c:v>16</c:v>
                </c:pt>
                <c:pt idx="1">
                  <c:v>21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0.085</cdr:x>
      <cdr:y>0.05</cdr:y>
    </cdr:from>
    <cdr:to>
      <cdr:x>0.84167</cdr:x>
      <cdr:y>0.14551</cdr:y>
    </cdr:to>
    <cdr:sp macro="" textlink="">
      <cdr:nvSpPr>
        <cdr:cNvPr id="2" name="文字方塊 1"/>
        <cdr:cNvSpPr txBox="1"/>
      </cdr:nvSpPr>
      <cdr:spPr>
        <a:xfrm xmlns:a="http://schemas.openxmlformats.org/drawingml/2006/main">
          <a:off x="331622" y="123062"/>
          <a:ext cx="2952090" cy="2350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zh-TW" altLang="en-US" sz="1100"/>
        </a:p>
      </cdr:txBody>
    </cdr:sp>
  </cdr:relSizeAnchor>
  <cdr:relSizeAnchor xmlns:cdr="http://schemas.openxmlformats.org/drawingml/2006/chartDrawing">
    <cdr:from>
      <cdr:x>0.05216</cdr:x>
      <cdr:y>0.01282</cdr:y>
    </cdr:from>
    <cdr:to>
      <cdr:x>0.9759</cdr:x>
      <cdr:y>0.17949</cdr:y>
    </cdr:to>
    <cdr:sp macro="" textlink="">
      <cdr:nvSpPr>
        <cdr:cNvPr id="4" name="文字方塊 3"/>
        <cdr:cNvSpPr txBox="1"/>
      </cdr:nvSpPr>
      <cdr:spPr>
        <a:xfrm xmlns:a="http://schemas.openxmlformats.org/drawingml/2006/main">
          <a:off x="467544" y="72008"/>
          <a:ext cx="8280920" cy="9361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altLang="zh-TW" sz="3200" b="1" dirty="0" smtClean="0"/>
            <a:t>Ship types of </a:t>
          </a:r>
          <a:r>
            <a:rPr lang="en-US" altLang="zh-TW" sz="3200" b="1" i="0" dirty="0" smtClean="0">
              <a:latin typeface="+mn-lt"/>
              <a:ea typeface="+mn-ea"/>
              <a:cs typeface="+mn-cs"/>
            </a:rPr>
            <a:t>demolition 2018</a:t>
          </a:r>
          <a:endParaRPr lang="zh-TW" altLang="en-US" sz="32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0.11017</cdr:x>
      <cdr:y>0.33333</cdr:y>
    </cdr:from>
    <cdr:to>
      <cdr:x>0.38136</cdr:x>
      <cdr:y>0.46032</cdr:y>
    </cdr:to>
    <cdr:sp macro="" textlink="">
      <cdr:nvSpPr>
        <cdr:cNvPr id="2" name="文字方塊 1"/>
        <cdr:cNvSpPr txBox="1"/>
      </cdr:nvSpPr>
      <cdr:spPr>
        <a:xfrm xmlns:a="http://schemas.openxmlformats.org/drawingml/2006/main">
          <a:off x="936104" y="1512168"/>
          <a:ext cx="230425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zh-TW" sz="1800" b="1" dirty="0" smtClean="0"/>
            <a:t>USD124.7/Light Tons</a:t>
          </a:r>
          <a:endParaRPr lang="zh-TW" altLang="en-US" sz="1800" b="1" dirty="0"/>
        </a:p>
      </cdr:txBody>
    </cdr:sp>
  </cdr:relSizeAnchor>
  <cdr:relSizeAnchor xmlns:cdr="http://schemas.openxmlformats.org/drawingml/2006/chartDrawing">
    <cdr:from>
      <cdr:x>0.47458</cdr:x>
      <cdr:y>0.22222</cdr:y>
    </cdr:from>
    <cdr:to>
      <cdr:x>0.74576</cdr:x>
      <cdr:y>0.31746</cdr:y>
    </cdr:to>
    <cdr:sp macro="" textlink="">
      <cdr:nvSpPr>
        <cdr:cNvPr id="3" name="文字方塊 2"/>
        <cdr:cNvSpPr txBox="1"/>
      </cdr:nvSpPr>
      <cdr:spPr>
        <a:xfrm xmlns:a="http://schemas.openxmlformats.org/drawingml/2006/main">
          <a:off x="4032448" y="1008112"/>
          <a:ext cx="230425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zh-TW" sz="1800" b="1" dirty="0" smtClean="0"/>
            <a:t>USD152.72/Light Tons</a:t>
          </a:r>
          <a:endParaRPr lang="zh-TW" altLang="en-US" sz="1800" b="1" dirty="0" smtClean="0"/>
        </a:p>
        <a:p xmlns:a="http://schemas.openxmlformats.org/drawingml/2006/main">
          <a:endParaRPr lang="zh-TW" altLang="en-US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0.20125</cdr:x>
      <cdr:y>0.57971</cdr:y>
    </cdr:from>
    <cdr:to>
      <cdr:x>0.30499</cdr:x>
      <cdr:y>0.62596</cdr:y>
    </cdr:to>
    <cdr:sp macro="" textlink="">
      <cdr:nvSpPr>
        <cdr:cNvPr id="3" name="直線接點 2"/>
        <cdr:cNvSpPr/>
      </cdr:nvSpPr>
      <cdr:spPr>
        <a:xfrm xmlns:a="http://schemas.openxmlformats.org/drawingml/2006/main" flipV="1">
          <a:off x="1656184" y="2880319"/>
          <a:ext cx="853752" cy="22977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TW">
            <a:ln>
              <a:solidFill>
                <a:schemeClr val="tx1"/>
              </a:solidFill>
            </a:ln>
          </a:endParaRPr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7" name="直線接點 6"/>
        <cdr:cNvSpPr/>
      </cdr:nvSpPr>
      <cdr:spPr>
        <a:xfrm xmlns:a="http://schemas.openxmlformats.org/drawingml/2006/main">
          <a:off x="-457200" y="-1600200"/>
          <a:ext cx="0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TW">
            <a:ln>
              <a:solidFill>
                <a:schemeClr val="tx1"/>
              </a:solidFill>
            </a:ln>
          </a:endParaRPr>
        </a:p>
      </cdr:txBody>
    </cdr:sp>
  </cdr:relSizeAnchor>
  <cdr:relSizeAnchor xmlns:cdr="http://schemas.openxmlformats.org/drawingml/2006/chartDrawing">
    <cdr:from>
      <cdr:x>0.67374</cdr:x>
      <cdr:y>0.26087</cdr:y>
    </cdr:from>
    <cdr:to>
      <cdr:x>0.75249</cdr:x>
      <cdr:y>0.37681</cdr:y>
    </cdr:to>
    <cdr:sp macro="" textlink="">
      <cdr:nvSpPr>
        <cdr:cNvPr id="9" name="直線接點 8"/>
        <cdr:cNvSpPr/>
      </cdr:nvSpPr>
      <cdr:spPr>
        <a:xfrm xmlns:a="http://schemas.openxmlformats.org/drawingml/2006/main">
          <a:off x="5544616" y="1296143"/>
          <a:ext cx="648072" cy="57606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TW">
            <a:ln>
              <a:solidFill>
                <a:schemeClr val="tx1"/>
              </a:solidFill>
            </a:ln>
          </a:endParaRPr>
        </a:p>
      </cdr:txBody>
    </cdr:sp>
  </cdr:relSizeAnchor>
  <cdr:relSizeAnchor xmlns:cdr="http://schemas.openxmlformats.org/drawingml/2006/chartDrawing">
    <cdr:from>
      <cdr:x>0.50749</cdr:x>
      <cdr:y>0.26087</cdr:y>
    </cdr:from>
    <cdr:to>
      <cdr:x>0.67374</cdr:x>
      <cdr:y>0.30116</cdr:y>
    </cdr:to>
    <cdr:sp macro="" textlink="">
      <cdr:nvSpPr>
        <cdr:cNvPr id="11" name="直線接點 10"/>
        <cdr:cNvSpPr/>
      </cdr:nvSpPr>
      <cdr:spPr>
        <a:xfrm xmlns:a="http://schemas.openxmlformats.org/drawingml/2006/main" flipV="1">
          <a:off x="4176464" y="1296143"/>
          <a:ext cx="1368152" cy="20019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TW">
            <a:ln>
              <a:solidFill>
                <a:schemeClr val="tx1"/>
              </a:solidFill>
            </a:ln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87F00-75DE-4970-B1FF-5CB79BE760D1}" type="datetimeFigureOut">
              <a:rPr lang="zh-TW" altLang="en-US" smtClean="0"/>
              <a:pPr/>
              <a:t>2019/3/12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8EDAE-C53D-4598-A639-50B7A32BD98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8EDAE-C53D-4598-A639-50B7A32BD987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83991" y="8684962"/>
            <a:ext cx="2972392" cy="457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59" tIns="45382" rIns="90759" bIns="45382"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D720EB21-BB7E-449C-8A05-95C64F22C8F8}" type="slidenum">
              <a:rPr lang="en-US" altLang="zh-CN" sz="1200"/>
              <a:pPr algn="r" eaLnBrk="1" hangingPunct="1"/>
              <a:t>8</a:t>
            </a:fld>
            <a:endParaRPr lang="en-US" altLang="zh-CN" sz="120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65163"/>
            <a:ext cx="4606925" cy="3455987"/>
          </a:xfrm>
          <a:prstGeom prst="rect">
            <a:avLst/>
          </a:prstGeom>
          <a:ln w="12700"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217" y="4343219"/>
            <a:ext cx="5031570" cy="41166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4" tIns="46587" rIns="93164" bIns="46587"/>
          <a:lstStyle/>
          <a:p>
            <a:pPr eaLnBrk="1" hangingPunct="1">
              <a:spcBef>
                <a:spcPct val="0"/>
              </a:spcBef>
            </a:pPr>
            <a:endParaRPr lang="en-US" altLang="zh-CN" sz="2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806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E6F1-DC0F-4826-8DB7-EA9785F50237}" type="datetimeFigureOut">
              <a:rPr lang="zh-TW" altLang="en-US" smtClean="0"/>
              <a:pPr/>
              <a:t>2019/3/12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3A18-C5C0-480A-B55D-D03B9AF702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E6F1-DC0F-4826-8DB7-EA9785F50237}" type="datetimeFigureOut">
              <a:rPr lang="zh-TW" altLang="en-US" smtClean="0"/>
              <a:pPr/>
              <a:t>2019/3/12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3A18-C5C0-480A-B55D-D03B9AF702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E6F1-DC0F-4826-8DB7-EA9785F50237}" type="datetimeFigureOut">
              <a:rPr lang="zh-TW" altLang="en-US" smtClean="0"/>
              <a:pPr/>
              <a:t>2019/3/12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3A18-C5C0-480A-B55D-D03B9AF702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E6F1-DC0F-4826-8DB7-EA9785F50237}" type="datetimeFigureOut">
              <a:rPr lang="zh-TW" altLang="en-US" smtClean="0"/>
              <a:pPr/>
              <a:t>2019/3/12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3A18-C5C0-480A-B55D-D03B9AF702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E6F1-DC0F-4826-8DB7-EA9785F50237}" type="datetimeFigureOut">
              <a:rPr lang="zh-TW" altLang="en-US" smtClean="0"/>
              <a:pPr/>
              <a:t>2019/3/12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3A18-C5C0-480A-B55D-D03B9AF702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E6F1-DC0F-4826-8DB7-EA9785F50237}" type="datetimeFigureOut">
              <a:rPr lang="zh-TW" altLang="en-US" smtClean="0"/>
              <a:pPr/>
              <a:t>2019/3/12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3A18-C5C0-480A-B55D-D03B9AF702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E6F1-DC0F-4826-8DB7-EA9785F50237}" type="datetimeFigureOut">
              <a:rPr lang="zh-TW" altLang="en-US" smtClean="0"/>
              <a:pPr/>
              <a:t>2019/3/12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3A18-C5C0-480A-B55D-D03B9AF702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E6F1-DC0F-4826-8DB7-EA9785F50237}" type="datetimeFigureOut">
              <a:rPr lang="zh-TW" altLang="en-US" smtClean="0"/>
              <a:pPr/>
              <a:t>2019/3/12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3A18-C5C0-480A-B55D-D03B9AF702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E6F1-DC0F-4826-8DB7-EA9785F50237}" type="datetimeFigureOut">
              <a:rPr lang="zh-TW" altLang="en-US" smtClean="0"/>
              <a:pPr/>
              <a:t>2019/3/12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3A18-C5C0-480A-B55D-D03B9AF702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E6F1-DC0F-4826-8DB7-EA9785F50237}" type="datetimeFigureOut">
              <a:rPr lang="zh-TW" altLang="en-US" smtClean="0"/>
              <a:pPr/>
              <a:t>2019/3/12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3A18-C5C0-480A-B55D-D03B9AF702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E6F1-DC0F-4826-8DB7-EA9785F50237}" type="datetimeFigureOut">
              <a:rPr lang="zh-TW" altLang="en-US" smtClean="0"/>
              <a:pPr/>
              <a:t>2019/3/12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3A18-C5C0-480A-B55D-D03B9AF702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FE6F1-DC0F-4826-8DB7-EA9785F50237}" type="datetimeFigureOut">
              <a:rPr lang="zh-TW" altLang="en-US" smtClean="0"/>
              <a:pPr/>
              <a:t>2019/3/12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E3A18-C5C0-480A-B55D-D03B9AF702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4221088"/>
            <a:ext cx="7920880" cy="1946647"/>
          </a:xfrm>
        </p:spPr>
        <p:txBody>
          <a:bodyPr>
            <a:normAutofit fontScale="90000"/>
          </a:bodyPr>
          <a:lstStyle/>
          <a:p>
            <a:r>
              <a:rPr lang="en-US" altLang="zh-TW" b="1" dirty="0" smtClean="0"/>
              <a:t/>
            </a:r>
            <a:br>
              <a:rPr lang="en-US" altLang="zh-TW" b="1" dirty="0" smtClean="0"/>
            </a:br>
            <a:r>
              <a:rPr lang="en-US" altLang="zh-TW" b="1" dirty="0" smtClean="0"/>
              <a:t>A brief description of ship demolition in China for Year 2018</a:t>
            </a:r>
            <a:endParaRPr lang="zh-TW" altLang="en-US" b="1" dirty="0"/>
          </a:p>
        </p:txBody>
      </p:sp>
      <p:sp>
        <p:nvSpPr>
          <p:cNvPr id="4098" name="AutoShape 2" descr="2018å¹´ä¸­å½æè¹çåçæå°çµæ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pic>
        <p:nvPicPr>
          <p:cNvPr id="4099" name="Picture 3" descr="D:\User\Desktop\970x404-GriegGre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8644521" cy="3528392"/>
          </a:xfrm>
          <a:prstGeom prst="rect">
            <a:avLst/>
          </a:prstGeom>
          <a:noFill/>
        </p:spPr>
      </p:pic>
      <p:pic>
        <p:nvPicPr>
          <p:cNvPr id="6" name="圖片 5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32540" y="0"/>
            <a:ext cx="1211460" cy="1211460"/>
          </a:xfrm>
          <a:prstGeom prst="rect">
            <a:avLst/>
          </a:prstGeom>
        </p:spPr>
      </p:pic>
      <p:sp>
        <p:nvSpPr>
          <p:cNvPr id="7" name="文字方塊 6"/>
          <p:cNvSpPr txBox="1"/>
          <p:nvPr/>
        </p:nvSpPr>
        <p:spPr>
          <a:xfrm>
            <a:off x="1979712" y="116632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2060"/>
                </a:solidFill>
              </a:rPr>
              <a:t>     中    国    船    东    协    会</a:t>
            </a:r>
            <a:endParaRPr lang="en-US" altLang="zh-CN" sz="2800" b="1" dirty="0" smtClean="0">
              <a:solidFill>
                <a:srgbClr val="002060"/>
              </a:solidFill>
            </a:endParaRPr>
          </a:p>
          <a:p>
            <a:r>
              <a:rPr lang="en-US" altLang="zh-TW" sz="2800" b="1" dirty="0" smtClean="0">
                <a:solidFill>
                  <a:srgbClr val="002060"/>
                </a:solidFill>
              </a:rPr>
              <a:t>China </a:t>
            </a:r>
            <a:r>
              <a:rPr lang="en-US" altLang="zh-TW" sz="2800" b="1" dirty="0" err="1" smtClean="0">
                <a:solidFill>
                  <a:srgbClr val="002060"/>
                </a:solidFill>
              </a:rPr>
              <a:t>Shipowners’</a:t>
            </a:r>
            <a:r>
              <a:rPr lang="en-US" altLang="zh-TW" sz="2800" b="1" dirty="0" smtClean="0">
                <a:solidFill>
                  <a:srgbClr val="002060"/>
                </a:solidFill>
              </a:rPr>
              <a:t> Association</a:t>
            </a:r>
            <a:endParaRPr lang="zh-TW" altLang="en-US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</p:nvPr>
        </p:nvGraphicFramePr>
        <p:xfrm>
          <a:off x="179512" y="476672"/>
          <a:ext cx="8784976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副標題 2"/>
          <p:cNvSpPr txBox="1">
            <a:spLocks/>
          </p:cNvSpPr>
          <p:nvPr/>
        </p:nvSpPr>
        <p:spPr>
          <a:xfrm>
            <a:off x="611560" y="5229200"/>
            <a:ext cx="8136904" cy="14127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zh-TW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light</a:t>
            </a:r>
            <a:r>
              <a:rPr kumimoji="0" lang="en-US" altLang="zh-TW" sz="2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tonnage in total was 232,200 tons </a:t>
            </a:r>
            <a:r>
              <a:rPr kumimoji="0" lang="en-US" altLang="zh-TW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year </a:t>
            </a:r>
            <a:r>
              <a:rPr lang="en-US" altLang="zh-TW" sz="2000" b="1" dirty="0">
                <a:solidFill>
                  <a:srgbClr val="FF0000"/>
                </a:solidFill>
              </a:rPr>
              <a:t>2018 , 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which was decreased </a:t>
            </a:r>
            <a:r>
              <a:rPr lang="en-US" altLang="zh-TW" sz="2000" b="1" dirty="0">
                <a:solidFill>
                  <a:srgbClr val="FF0000"/>
                </a:solidFill>
              </a:rPr>
              <a:t>by 81.06% year-on-year. Among them, domestic 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ships </a:t>
            </a:r>
            <a:r>
              <a:rPr lang="en-US" altLang="zh-TW" sz="2000" b="1" dirty="0">
                <a:solidFill>
                  <a:srgbClr val="FF0000"/>
                </a:solidFill>
              </a:rPr>
              <a:t>decreased by 93.77% year-on-year, and imported 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ships </a:t>
            </a:r>
            <a:r>
              <a:rPr lang="en-US" altLang="zh-TW" sz="2000" b="1" dirty="0">
                <a:solidFill>
                  <a:srgbClr val="FF0000"/>
                </a:solidFill>
              </a:rPr>
              <a:t>decreased by 73.99% year-on-year.</a:t>
            </a:r>
            <a:endParaRPr kumimoji="0" lang="zh-TW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圖片 5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32540" y="0"/>
            <a:ext cx="1211460" cy="12114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112568"/>
          </a:xfrm>
        </p:spPr>
        <p:txBody>
          <a:bodyPr>
            <a:noAutofit/>
          </a:bodyPr>
          <a:lstStyle/>
          <a:p>
            <a:r>
              <a:rPr lang="en-US" altLang="zh-TW" sz="2200" b="1" dirty="0" smtClean="0"/>
              <a:t>Bulk carriers (including general cargo ships): down 58% year-on-year; </a:t>
            </a:r>
          </a:p>
          <a:p>
            <a:r>
              <a:rPr lang="en-US" altLang="zh-TW" sz="2200" b="1" dirty="0" smtClean="0"/>
              <a:t>Oil tankers: Increase 0.7 % year-on-year; </a:t>
            </a:r>
          </a:p>
          <a:p>
            <a:r>
              <a:rPr lang="en-US" altLang="zh-TW" sz="2200" b="1" dirty="0"/>
              <a:t>C</a:t>
            </a:r>
            <a:r>
              <a:rPr lang="en-US" altLang="zh-TW" sz="2200" b="1" dirty="0" smtClean="0"/>
              <a:t>ontainer ships: Increase 4.5 % year-on-year; </a:t>
            </a:r>
          </a:p>
          <a:p>
            <a:pPr>
              <a:buNone/>
            </a:pPr>
            <a:endParaRPr lang="en-US" altLang="zh-TW" sz="2200" b="1" dirty="0" smtClean="0"/>
          </a:p>
          <a:p>
            <a:r>
              <a:rPr lang="en-US" altLang="zh-TW" sz="2200" b="1" dirty="0" smtClean="0"/>
              <a:t>In 2018, among the domestic ships, there were 2 bulk carriers, accounting for 65% of the domestic light tonnage, down 13 % year-on-year; 3 Oil tankers, accounting for 19% of domestic light tonnage, increase 17 % year-on-year.</a:t>
            </a:r>
          </a:p>
          <a:p>
            <a:endParaRPr lang="en-US" altLang="zh-TW" sz="2200" b="1" dirty="0" smtClean="0"/>
          </a:p>
          <a:p>
            <a:r>
              <a:rPr lang="en-US" altLang="zh-TW" sz="2200" b="1" dirty="0" smtClean="0"/>
              <a:t>Among the imported ships, the bulk carriers (including general cargo ships), oil tankers and container ships accounted for 2%, 1% and 26.3% of the light ton of imported ships respectively. Among them, container ships rebounded by 3.7% year-on-year.</a:t>
            </a:r>
            <a:endParaRPr lang="zh-TW" altLang="en-US" sz="2200" b="1" dirty="0"/>
          </a:p>
        </p:txBody>
      </p:sp>
      <p:pic>
        <p:nvPicPr>
          <p:cNvPr id="4" name="圖片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32540" y="0"/>
            <a:ext cx="1211460" cy="12114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圖表 5"/>
          <p:cNvGraphicFramePr/>
          <p:nvPr/>
        </p:nvGraphicFramePr>
        <p:xfrm>
          <a:off x="0" y="404664"/>
          <a:ext cx="896448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副標題 2"/>
          <p:cNvSpPr txBox="1">
            <a:spLocks/>
          </p:cNvSpPr>
          <p:nvPr/>
        </p:nvSpPr>
        <p:spPr>
          <a:xfrm>
            <a:off x="611560" y="5229200"/>
            <a:ext cx="8136904" cy="14127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zh-TW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According to the statistics from</a:t>
            </a:r>
            <a:r>
              <a:rPr kumimoji="0" lang="en-US" altLang="zh-TW" sz="2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“China National Ship Recycling Association”(CNSA), there were 37 ships scrapping in China in Year 2018.</a:t>
            </a:r>
            <a:endParaRPr kumimoji="0" lang="zh-TW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圖片 3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32540" y="0"/>
            <a:ext cx="1211460" cy="12114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圖表 4"/>
          <p:cNvGraphicFramePr/>
          <p:nvPr/>
        </p:nvGraphicFramePr>
        <p:xfrm>
          <a:off x="395536" y="332656"/>
          <a:ext cx="849694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副標題 2"/>
          <p:cNvSpPr txBox="1">
            <a:spLocks/>
          </p:cNvSpPr>
          <p:nvPr/>
        </p:nvSpPr>
        <p:spPr>
          <a:xfrm>
            <a:off x="395536" y="4941168"/>
            <a:ext cx="8568952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TW" sz="2000" b="1" dirty="0">
                <a:solidFill>
                  <a:srgbClr val="FF0000"/>
                </a:solidFill>
              </a:rPr>
              <a:t>The 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average annual price </a:t>
            </a:r>
            <a:r>
              <a:rPr lang="en-US" altLang="zh-TW" sz="2000" b="1" dirty="0">
                <a:solidFill>
                  <a:srgbClr val="FF0000"/>
                </a:solidFill>
              </a:rPr>
              <a:t>of domestic 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scrapped ships was decreased by 52.38</a:t>
            </a:r>
            <a:r>
              <a:rPr lang="en-US" altLang="zh-TW" sz="2000" b="1" dirty="0">
                <a:solidFill>
                  <a:srgbClr val="FF0000"/>
                </a:solidFill>
              </a:rPr>
              <a:t>% year-on-year; the average annual price of imported 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scrapped was decreased by 41.38</a:t>
            </a:r>
            <a:r>
              <a:rPr lang="en-US" altLang="zh-TW" sz="2000" b="1" dirty="0">
                <a:solidFill>
                  <a:srgbClr val="FF0000"/>
                </a:solidFill>
              </a:rPr>
              <a:t>% year-on-year. In addition, the 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total transaction amount was </a:t>
            </a:r>
            <a:r>
              <a:rPr lang="en-US" altLang="zh-TW" sz="2000" b="1" dirty="0">
                <a:solidFill>
                  <a:srgbClr val="FF0000"/>
                </a:solidFill>
              </a:rPr>
              <a:t>approximately 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US$52 million, a </a:t>
            </a:r>
            <a:r>
              <a:rPr lang="en-US" altLang="zh-TW" sz="2000" b="1" dirty="0">
                <a:solidFill>
                  <a:srgbClr val="FF0000"/>
                </a:solidFill>
              </a:rPr>
              <a:t>year-on-year decrease of 84.17%.</a:t>
            </a:r>
            <a:endParaRPr kumimoji="0" lang="zh-TW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圖片 3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32540" y="0"/>
            <a:ext cx="1211460" cy="12114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</p:nvPr>
        </p:nvGraphicFramePr>
        <p:xfrm>
          <a:off x="467544" y="692696"/>
          <a:ext cx="822960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副標題 2"/>
          <p:cNvSpPr txBox="1">
            <a:spLocks/>
          </p:cNvSpPr>
          <p:nvPr/>
        </p:nvSpPr>
        <p:spPr>
          <a:xfrm>
            <a:off x="395536" y="5085184"/>
            <a:ext cx="8568952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TW" sz="2000" b="1" dirty="0" smtClean="0">
                <a:solidFill>
                  <a:srgbClr val="FF0000"/>
                </a:solidFill>
              </a:rPr>
              <a:t>With ship age of 18 years old or below accounted for 1.2% of the total light tonnage, down nearly 24 % year-on-year. Among them, imported scrapped ships accounted for 1% of total light tons of imports; domestic scrapped ships accounted for 2.5% of total domestic light tons.</a:t>
            </a:r>
            <a:endParaRPr kumimoji="0" lang="zh-TW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圖片 3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32540" y="0"/>
            <a:ext cx="1211460" cy="12114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</p:nvPr>
        </p:nvGraphicFramePr>
        <p:xfrm>
          <a:off x="395536" y="548680"/>
          <a:ext cx="820891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副標題 2"/>
          <p:cNvSpPr txBox="1">
            <a:spLocks/>
          </p:cNvSpPr>
          <p:nvPr/>
        </p:nvSpPr>
        <p:spPr>
          <a:xfrm>
            <a:off x="467544" y="5157192"/>
            <a:ext cx="8568952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TW" sz="2000" b="1" dirty="0" smtClean="0">
                <a:solidFill>
                  <a:srgbClr val="FF0000"/>
                </a:solidFill>
              </a:rPr>
              <a:t>A total of 16 ships of 11,000 light tons were built in China, accounting for 5% of the total light tonnage, a decrease of nearly 17% year-on-year. Among them, 12 domestic ships were built in China with 9,100 light tons; 4 imported ships were built in China with 2,200 light tons.</a:t>
            </a:r>
            <a:endParaRPr kumimoji="0" lang="zh-TW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圖片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32540" y="0"/>
            <a:ext cx="1211460" cy="121146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3131749" y="3068638"/>
            <a:ext cx="2808189" cy="1187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谢谢</a:t>
            </a:r>
            <a:r>
              <a:rPr lang="en-US" altLang="zh-CN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!</a:t>
            </a:r>
            <a:endParaRPr lang="zh-CN" altLang="en-US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graphicFrame>
        <p:nvGraphicFramePr>
          <p:cNvPr id="95237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9205955"/>
              </p:ext>
            </p:extLst>
          </p:nvPr>
        </p:nvGraphicFramePr>
        <p:xfrm>
          <a:off x="403502" y="1357307"/>
          <a:ext cx="8354403" cy="4610112"/>
        </p:xfrm>
        <a:graphic>
          <a:graphicData uri="http://schemas.openxmlformats.org/drawingml/2006/table">
            <a:tbl>
              <a:tblPr/>
              <a:tblGrid>
                <a:gridCol w="83544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101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TW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2411760" y="1700808"/>
            <a:ext cx="462693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kumimoji="1" lang="en-US" altLang="zh-CN" sz="6000" b="1" dirty="0" smtClean="0">
                <a:solidFill>
                  <a:schemeClr val="bg1"/>
                </a:solidFill>
                <a:latin typeface="+mn-lt"/>
              </a:rPr>
              <a:t>Thank You!</a:t>
            </a:r>
            <a:endParaRPr kumimoji="1" lang="zh-TW" alt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 Box 16">
            <a:extLst>
              <a:ext uri="{FF2B5EF4-FFF2-40B4-BE49-F238E27FC236}">
                <a16:creationId xmlns:a16="http://schemas.microsoft.com/office/drawing/2014/main" xmlns="" id="{57C3CF7F-9326-4353-89A2-0E32F40387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88640"/>
            <a:ext cx="6770202" cy="1754326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002060"/>
                </a:solidFill>
              </a:rPr>
              <a:t>        </a:t>
            </a:r>
            <a:r>
              <a:rPr lang="zh-CN" altLang="en-US" sz="3600" b="1" dirty="0" smtClean="0">
                <a:solidFill>
                  <a:srgbClr val="002060"/>
                </a:solidFill>
              </a:rPr>
              <a:t>中    国    船    东    协    会</a:t>
            </a:r>
            <a:endParaRPr lang="en-US" altLang="zh-CN" sz="3600" b="1" dirty="0" smtClean="0">
              <a:solidFill>
                <a:srgbClr val="002060"/>
              </a:solidFill>
            </a:endParaRPr>
          </a:p>
          <a:p>
            <a:r>
              <a:rPr lang="en-US" altLang="zh-TW" sz="3600" b="1" dirty="0" smtClean="0">
                <a:solidFill>
                  <a:srgbClr val="002060"/>
                </a:solidFill>
              </a:rPr>
              <a:t>  China </a:t>
            </a:r>
            <a:r>
              <a:rPr lang="en-US" altLang="zh-TW" sz="3600" b="1" dirty="0" err="1" smtClean="0">
                <a:solidFill>
                  <a:srgbClr val="002060"/>
                </a:solidFill>
              </a:rPr>
              <a:t>Shipowners’</a:t>
            </a:r>
            <a:r>
              <a:rPr lang="en-US" altLang="zh-TW" sz="3600" b="1" dirty="0" smtClean="0">
                <a:solidFill>
                  <a:srgbClr val="002060"/>
                </a:solidFill>
              </a:rPr>
              <a:t> Association</a:t>
            </a:r>
            <a:endParaRPr lang="zh-TW" altLang="en-US" sz="3600" b="1" dirty="0" smtClean="0">
              <a:solidFill>
                <a:srgbClr val="00206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ts val="600"/>
              </a:spcAft>
            </a:pPr>
            <a:endParaRPr lang="en-US" altLang="zh-CN" sz="3600" b="1" dirty="0">
              <a:solidFill>
                <a:srgbClr val="000099">
                  <a:lumMod val="75000"/>
                </a:srgbClr>
              </a:solidFill>
              <a:latin typeface="+mj-lt"/>
              <a:ea typeface="微软雅黑" pitchFamily="34" charset="-122"/>
              <a:cs typeface="Times New Roman" pitchFamily="18" charset="0"/>
              <a:sym typeface="Arial" pitchFamily="34" charset="0"/>
            </a:endParaRPr>
          </a:p>
        </p:txBody>
      </p:sp>
      <p:pic>
        <p:nvPicPr>
          <p:cNvPr id="7" name="圖片 6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2708920"/>
            <a:ext cx="3240360" cy="1584849"/>
          </a:xfrm>
          <a:prstGeom prst="rect">
            <a:avLst/>
          </a:prstGeom>
        </p:spPr>
      </p:pic>
      <p:pic>
        <p:nvPicPr>
          <p:cNvPr id="9" name="圖片 8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116632"/>
            <a:ext cx="1211460" cy="1211460"/>
          </a:xfrm>
          <a:prstGeom prst="rect">
            <a:avLst/>
          </a:prstGeom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708920"/>
            <a:ext cx="324036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Z:\TCD others\Ships Photo\fleet ship's photos album\New Paradise picture(by Jeff Lee)\New Paradise 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4293096"/>
            <a:ext cx="3240360" cy="1584176"/>
          </a:xfrm>
          <a:prstGeom prst="rect">
            <a:avLst/>
          </a:prstGeom>
          <a:noFill/>
        </p:spPr>
      </p:pic>
      <p:pic>
        <p:nvPicPr>
          <p:cNvPr id="12" name="圖片 11" descr="35f0bb24fcc35501423aba585f2c9ba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44008" y="4293096"/>
            <a:ext cx="3240360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537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469</Words>
  <Application>Microsoft Office PowerPoint</Application>
  <PresentationFormat>全屏显示(4:3)</PresentationFormat>
  <Paragraphs>45</Paragraphs>
  <Slides>8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佈景主題</vt:lpstr>
      <vt:lpstr> A brief description of ship demolition in China for Year 2018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Company>AMCL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???</dc:creator>
  <cp:lastModifiedBy>吳建移</cp:lastModifiedBy>
  <cp:revision>28</cp:revision>
  <dcterms:created xsi:type="dcterms:W3CDTF">2019-03-06T02:09:51Z</dcterms:created>
  <dcterms:modified xsi:type="dcterms:W3CDTF">2019-03-12T08:50:33Z</dcterms:modified>
</cp:coreProperties>
</file>