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735763" cy="98663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912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226168928417206"/>
          <c:y val="0.13677788155365031"/>
          <c:w val="0.72106866907682998"/>
          <c:h val="0.65327275312159294"/>
        </c:manualLayout>
      </c:layout>
      <c:lineChart>
        <c:grouping val="standard"/>
        <c:varyColors val="0"/>
        <c:ser>
          <c:idx val="0"/>
          <c:order val="0"/>
          <c:tx>
            <c:strRef>
              <c:f>工作表1!$A$11</c:f>
              <c:strCache>
                <c:ptCount val="1"/>
                <c:pt idx="0">
                  <c:v>Bulk carrier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工作表1!$B$10:$F$10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工作表1!$B$11:$F$11</c:f>
              <c:numCache>
                <c:formatCode>General</c:formatCode>
                <c:ptCount val="5"/>
                <c:pt idx="0">
                  <c:v>2</c:v>
                </c:pt>
                <c:pt idx="2">
                  <c:v>5</c:v>
                </c:pt>
                <c:pt idx="4">
                  <c:v>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工作表1!$A$12</c:f>
              <c:strCache>
                <c:ptCount val="1"/>
                <c:pt idx="0">
                  <c:v>Container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工作表1!$B$10:$F$10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工作表1!$B$12:$F$12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1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工作表1!$A$13</c:f>
              <c:strCache>
                <c:ptCount val="1"/>
                <c:pt idx="0">
                  <c:v>Tanker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工作表1!$B$10:$F$10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工作表1!$B$13:$F$13</c:f>
              <c:numCache>
                <c:formatCode>General</c:formatCode>
                <c:ptCount val="5"/>
                <c:pt idx="0">
                  <c:v>1</c:v>
                </c:pt>
                <c:pt idx="2">
                  <c:v>1</c:v>
                </c:pt>
                <c:pt idx="4">
                  <c:v>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工作表1!$A$14</c:f>
              <c:strCache>
                <c:ptCount val="1"/>
                <c:pt idx="0">
                  <c:v>Others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工作表1!$B$10:$F$10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工作表1!$B$14:$F$14</c:f>
              <c:numCache>
                <c:formatCode>General</c:formatCode>
                <c:ptCount val="5"/>
                <c:pt idx="0">
                  <c:v>85</c:v>
                </c:pt>
                <c:pt idx="1">
                  <c:v>2</c:v>
                </c:pt>
                <c:pt idx="2">
                  <c:v>8</c:v>
                </c:pt>
                <c:pt idx="3">
                  <c:v>3</c:v>
                </c:pt>
                <c:pt idx="4">
                  <c:v>8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工作表1!$A$15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工作表1!$B$10:$F$10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工作表1!$B$15:$F$15</c:f>
              <c:numCache>
                <c:formatCode>General</c:formatCode>
                <c:ptCount val="5"/>
                <c:pt idx="0">
                  <c:v>90</c:v>
                </c:pt>
                <c:pt idx="1">
                  <c:v>5</c:v>
                </c:pt>
                <c:pt idx="2">
                  <c:v>15</c:v>
                </c:pt>
                <c:pt idx="3">
                  <c:v>5</c:v>
                </c:pt>
                <c:pt idx="4">
                  <c:v>13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1738112"/>
        <c:axId val="52049792"/>
      </c:lineChart>
      <c:catAx>
        <c:axId val="51738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52049792"/>
        <c:crosses val="autoZero"/>
        <c:auto val="1"/>
        <c:lblAlgn val="ctr"/>
        <c:lblOffset val="100"/>
        <c:noMultiLvlLbl val="0"/>
      </c:catAx>
      <c:valAx>
        <c:axId val="52049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51738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459208223972002"/>
          <c:y val="0.88467988258953512"/>
          <c:w val="0.49081583552055991"/>
          <c:h val="7.51544386781034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zh-TW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057442644640245"/>
          <c:y val="0.13402932081620561"/>
          <c:w val="0.72931756813324145"/>
          <c:h val="0.67873569603377404"/>
        </c:manualLayout>
      </c:layout>
      <c:lineChart>
        <c:grouping val="standard"/>
        <c:varyColors val="0"/>
        <c:ser>
          <c:idx val="0"/>
          <c:order val="0"/>
          <c:tx>
            <c:strRef>
              <c:f>工作表1!$A$19</c:f>
              <c:strCache>
                <c:ptCount val="1"/>
                <c:pt idx="0">
                  <c:v>Bulk carrier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工作表1!$B$18:$F$18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工作表1!$B$19:$F$19</c:f>
              <c:numCache>
                <c:formatCode>General</c:formatCode>
                <c:ptCount val="5"/>
                <c:pt idx="0" formatCode="#,##0">
                  <c:v>31373</c:v>
                </c:pt>
                <c:pt idx="2" formatCode="#,##0">
                  <c:v>372090</c:v>
                </c:pt>
                <c:pt idx="4" formatCode="_-* #,##0_-;\-* #,##0_-;_-* &quot;-&quot;??_-;_-@_-">
                  <c:v>24006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工作表1!$A$20</c:f>
              <c:strCache>
                <c:ptCount val="1"/>
                <c:pt idx="0">
                  <c:v>Container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工作表1!$B$18:$F$18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工作表1!$B$20:$F$20</c:f>
              <c:numCache>
                <c:formatCode>#,##0</c:formatCode>
                <c:ptCount val="5"/>
                <c:pt idx="0">
                  <c:v>93394</c:v>
                </c:pt>
                <c:pt idx="1">
                  <c:v>37214</c:v>
                </c:pt>
                <c:pt idx="2">
                  <c:v>15487</c:v>
                </c:pt>
                <c:pt idx="3">
                  <c:v>27500</c:v>
                </c:pt>
                <c:pt idx="4" formatCode="_-* #,##0_-;\-* #,##0_-;_-* &quot;-&quot;??_-;_-@_-">
                  <c:v>8766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工作表1!$A$21</c:f>
              <c:strCache>
                <c:ptCount val="1"/>
                <c:pt idx="0">
                  <c:v>Tanker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工作表1!$B$18:$F$18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工作表1!$B$21:$F$21</c:f>
              <c:numCache>
                <c:formatCode>General</c:formatCode>
                <c:ptCount val="5"/>
                <c:pt idx="0">
                  <c:v>489</c:v>
                </c:pt>
                <c:pt idx="2">
                  <c:v>738</c:v>
                </c:pt>
                <c:pt idx="4" formatCode="_-* #,##0_-;\-* #,##0_-;_-* &quot;-&quot;??_-;_-@_-">
                  <c:v>981.27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工作表1!$A$22</c:f>
              <c:strCache>
                <c:ptCount val="1"/>
                <c:pt idx="0">
                  <c:v>Others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工作表1!$B$18:$F$18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工作表1!$B$22:$F$22</c:f>
              <c:numCache>
                <c:formatCode>#,##0</c:formatCode>
                <c:ptCount val="5"/>
                <c:pt idx="0">
                  <c:v>44998</c:v>
                </c:pt>
                <c:pt idx="1">
                  <c:v>14105</c:v>
                </c:pt>
                <c:pt idx="2">
                  <c:v>11509</c:v>
                </c:pt>
                <c:pt idx="3">
                  <c:v>8001</c:v>
                </c:pt>
                <c:pt idx="4">
                  <c:v>22968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工作表1!$A$23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工作表1!$B$18:$F$18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工作表1!$B$23:$F$23</c:f>
              <c:numCache>
                <c:formatCode>#,##0</c:formatCode>
                <c:ptCount val="5"/>
                <c:pt idx="0">
                  <c:v>170254</c:v>
                </c:pt>
                <c:pt idx="1">
                  <c:v>51319</c:v>
                </c:pt>
                <c:pt idx="2">
                  <c:v>399824</c:v>
                </c:pt>
                <c:pt idx="3">
                  <c:v>35501</c:v>
                </c:pt>
                <c:pt idx="4">
                  <c:v>56721.27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3882112"/>
        <c:axId val="123904768"/>
      </c:lineChart>
      <c:catAx>
        <c:axId val="123882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23904768"/>
        <c:crosses val="autoZero"/>
        <c:auto val="1"/>
        <c:lblAlgn val="ctr"/>
        <c:lblOffset val="100"/>
        <c:noMultiLvlLbl val="0"/>
      </c:catAx>
      <c:valAx>
        <c:axId val="123904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23882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422166809504644"/>
          <c:y val="0.88659418768166209"/>
          <c:w val="0.7003702043214286"/>
          <c:h val="6.4389186928557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zh-TW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0.04501</cdr:x>
      <cdr:y>0.20436</cdr:y>
    </cdr:from>
    <cdr:to>
      <cdr:x>0.08852</cdr:x>
      <cdr:y>0.70387</cdr:y>
    </cdr:to>
    <cdr:sp macro="" textlink="">
      <cdr:nvSpPr>
        <cdr:cNvPr id="3" name="文字方塊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6767" y="832292"/>
          <a:ext cx="335304" cy="203433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vert270" wrap="square" lIns="91440" tIns="45720" rIns="91440" bIns="45720" anchor="t" anchorCtr="0">
          <a:noAutofit/>
        </a:bodyPr>
        <a:lstStyle xmlns:a="http://schemas.openxmlformats.org/drawingml/2006/main"/>
        <a:p xmlns:a="http://schemas.openxmlformats.org/drawingml/2006/main">
          <a:pPr>
            <a:spcAft>
              <a:spcPts val="0"/>
            </a:spcAft>
          </a:pPr>
          <a:r>
            <a:rPr lang="en-US" sz="1800" kern="100" dirty="0">
              <a:effectLst/>
              <a:latin typeface="Calibri"/>
              <a:ea typeface="標楷體"/>
              <a:cs typeface="新細明體"/>
            </a:rPr>
            <a:t>Vessels Numbers</a:t>
          </a:r>
          <a:endParaRPr lang="zh-TW" sz="1800" kern="100" dirty="0">
            <a:effectLst/>
            <a:latin typeface="Times New Roman"/>
            <a:ea typeface="標楷體"/>
            <a:cs typeface="新細明體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0.02907</cdr:x>
      <cdr:y>0.33824</cdr:y>
    </cdr:from>
    <cdr:to>
      <cdr:x>0.07506</cdr:x>
      <cdr:y>0.52941</cdr:y>
    </cdr:to>
    <cdr:sp macro="" textlink="">
      <cdr:nvSpPr>
        <cdr:cNvPr id="2" name="文字方塊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26368" y="1656183"/>
          <a:ext cx="358140" cy="9361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vert270" wrap="square" lIns="91440" tIns="45720" rIns="91440" bIns="45720" anchor="t" anchorCtr="0">
          <a:noAutofit/>
        </a:bodyPr>
        <a:lstStyle xmlns:a="http://schemas.openxmlformats.org/drawingml/2006/main"/>
        <a:p xmlns:a="http://schemas.openxmlformats.org/drawingml/2006/main">
          <a:pPr>
            <a:spcAft>
              <a:spcPts val="0"/>
            </a:spcAft>
          </a:pPr>
          <a:r>
            <a:rPr lang="en-US" sz="1800" kern="100" dirty="0">
              <a:effectLst/>
              <a:latin typeface="Calibri"/>
              <a:ea typeface="標楷體"/>
              <a:cs typeface="新細明體"/>
            </a:rPr>
            <a:t>DWT</a:t>
          </a:r>
          <a:endParaRPr lang="zh-TW" sz="1800" kern="100" dirty="0">
            <a:effectLst/>
            <a:latin typeface="Times New Roman"/>
            <a:ea typeface="標楷體"/>
            <a:cs typeface="新細明體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2371A-023F-4A5E-8B3A-5B5D1EB35F81}" type="datetimeFigureOut">
              <a:rPr lang="zh-TW" altLang="en-US" smtClean="0"/>
              <a:t>2019/3/14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81623E-98F3-417A-821D-94F2B3FBD6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42783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標題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7" name="副標題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grpSp>
        <p:nvGrpSpPr>
          <p:cNvPr id="2" name="群組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手繪多邊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手繪多邊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手繪多邊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接點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版面配置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CE56CC-20FE-4F34-A78A-B451E302E6C0}" type="datetimeFigureOut">
              <a:rPr lang="zh-TW" altLang="en-US" smtClean="0"/>
              <a:t>2019/3/14</a:t>
            </a:fld>
            <a:endParaRPr lang="zh-TW" altLang="en-US"/>
          </a:p>
        </p:txBody>
      </p:sp>
      <p:sp>
        <p:nvSpPr>
          <p:cNvPr id="19" name="頁尾版面配置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27" name="投影片編號版面配置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10C1F43-7FE6-413F-BC7B-1E7DF8A4F49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CE56CC-20FE-4F34-A78A-B451E302E6C0}" type="datetimeFigureOut">
              <a:rPr lang="zh-TW" altLang="en-US" smtClean="0"/>
              <a:t>2019/3/14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0C1F43-7FE6-413F-BC7B-1E7DF8A4F49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CE56CC-20FE-4F34-A78A-B451E302E6C0}" type="datetimeFigureOut">
              <a:rPr lang="zh-TW" altLang="en-US" smtClean="0"/>
              <a:t>2019/3/14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0C1F43-7FE6-413F-BC7B-1E7DF8A4F49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CE56CC-20FE-4F34-A78A-B451E302E6C0}" type="datetimeFigureOut">
              <a:rPr lang="zh-TW" altLang="en-US" smtClean="0"/>
              <a:t>2019/3/14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0C1F43-7FE6-413F-BC7B-1E7DF8A4F49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CE56CC-20FE-4F34-A78A-B451E302E6C0}" type="datetimeFigureOut">
              <a:rPr lang="zh-TW" altLang="en-US" smtClean="0"/>
              <a:t>2019/3/14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0C1F43-7FE6-413F-BC7B-1E7DF8A4F49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＞形箭號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＞形箭號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CE56CC-20FE-4F34-A78A-B451E302E6C0}" type="datetimeFigureOut">
              <a:rPr lang="zh-TW" altLang="en-US" smtClean="0"/>
              <a:t>2019/3/14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0C1F43-7FE6-413F-BC7B-1E7DF8A4F49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標題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CE56CC-20FE-4F34-A78A-B451E302E6C0}" type="datetimeFigureOut">
              <a:rPr lang="zh-TW" altLang="en-US" smtClean="0"/>
              <a:t>2019/3/14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0C1F43-7FE6-413F-BC7B-1E7DF8A4F49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CE56CC-20FE-4F34-A78A-B451E302E6C0}" type="datetimeFigureOut">
              <a:rPr lang="zh-TW" altLang="en-US" smtClean="0"/>
              <a:t>2019/3/14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0C1F43-7FE6-413F-BC7B-1E7DF8A4F49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CE56CC-20FE-4F34-A78A-B451E302E6C0}" type="datetimeFigureOut">
              <a:rPr lang="zh-TW" altLang="en-US" smtClean="0"/>
              <a:t>2019/3/14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0C1F43-7FE6-413F-BC7B-1E7DF8A4F49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6CE56CC-20FE-4F34-A78A-B451E302E6C0}" type="datetimeFigureOut">
              <a:rPr lang="zh-TW" altLang="en-US" smtClean="0"/>
              <a:t>2019/3/14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0C1F43-7FE6-413F-BC7B-1E7DF8A4F49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CE56CC-20FE-4F34-A78A-B451E302E6C0}" type="datetimeFigureOut">
              <a:rPr lang="zh-TW" altLang="en-US" smtClean="0"/>
              <a:t>2019/3/14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10C1F43-7FE6-413F-BC7B-1E7DF8A4F49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8" name="手繪多邊形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手繪多邊形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接點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＞形箭號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＞形箭號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手繪多邊形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手繪多邊形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接點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標題版面配置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0" name="文字版面配置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0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6CE56CC-20FE-4F34-A78A-B451E302E6C0}" type="datetimeFigureOut">
              <a:rPr lang="zh-TW" altLang="en-US" smtClean="0"/>
              <a:t>2019/3/14</a:t>
            </a:fld>
            <a:endParaRPr lang="zh-TW" altLang="en-US"/>
          </a:p>
        </p:txBody>
      </p:sp>
      <p:sp>
        <p:nvSpPr>
          <p:cNvPr id="22" name="頁尾版面配置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18" name="投影片編號版面配置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10C1F43-7FE6-413F-BC7B-1E7DF8A4F49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872208"/>
          </a:xfrm>
        </p:spPr>
        <p:txBody>
          <a:bodyPr anchor="ctr" anchorCtr="0">
            <a:normAutofit/>
          </a:bodyPr>
          <a:lstStyle/>
          <a:p>
            <a:pPr algn="ctr"/>
            <a:r>
              <a:rPr lang="en-US" altLang="zh-TW" b="1" dirty="0"/>
              <a:t>NACS SRC Country Report 2019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296144"/>
          </a:xfrm>
        </p:spPr>
        <p:txBody>
          <a:bodyPr>
            <a:normAutofit/>
          </a:bodyPr>
          <a:lstStyle/>
          <a:p>
            <a:pPr algn="ctr"/>
            <a:r>
              <a:rPr lang="en-US" altLang="zh-TW" sz="2400" b="1" dirty="0"/>
              <a:t>The 22</a:t>
            </a:r>
            <a:r>
              <a:rPr lang="en-US" altLang="zh-TW" sz="2400" b="1" baseline="30000" dirty="0"/>
              <a:t>nd</a:t>
            </a:r>
            <a:r>
              <a:rPr lang="en-US" altLang="zh-TW" sz="2400" b="1" dirty="0"/>
              <a:t> Interim Meeting of the ASA Ship Recycling Committee</a:t>
            </a:r>
            <a:endParaRPr lang="zh-TW" altLang="zh-TW" sz="2400" dirty="0"/>
          </a:p>
          <a:p>
            <a:pPr algn="ctr"/>
            <a:r>
              <a:rPr lang="en-US" altLang="zh-TW" sz="2400" b="1" dirty="0"/>
              <a:t>14-15 March 2019 at Taipei</a:t>
            </a:r>
            <a:endParaRPr lang="zh-TW" altLang="en-US" sz="2400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382" y="5805264"/>
            <a:ext cx="980728" cy="98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83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800" dirty="0">
                <a:latin typeface="Calibri" panose="020F0502020204030204" pitchFamily="34" charset="0"/>
              </a:rPr>
              <a:t>The deadweight tonnages of the </a:t>
            </a:r>
            <a:r>
              <a:rPr lang="en-US" altLang="zh-TW" sz="2800" dirty="0" smtClean="0">
                <a:latin typeface="Calibri" panose="020F0502020204030204" pitchFamily="34" charset="0"/>
              </a:rPr>
              <a:t>CR CLASSFICATION SOCIETY  </a:t>
            </a:r>
            <a:r>
              <a:rPr lang="en-US" altLang="zh-TW" sz="2800" dirty="0">
                <a:latin typeface="Calibri" panose="020F0502020204030204" pitchFamily="34" charset="0"/>
              </a:rPr>
              <a:t>registered vessels recycled in 2018 were 56,721DWT. </a:t>
            </a:r>
            <a:endParaRPr lang="en-US" altLang="zh-TW" sz="2800" dirty="0" smtClean="0">
              <a:latin typeface="Calibri" panose="020F0502020204030204" pitchFamily="34" charset="0"/>
            </a:endParaRPr>
          </a:p>
          <a:p>
            <a:r>
              <a:rPr lang="en-US" altLang="zh-TW" sz="2800" dirty="0" smtClean="0">
                <a:latin typeface="Calibri" panose="020F0502020204030204" pitchFamily="34" charset="0"/>
              </a:rPr>
              <a:t>The </a:t>
            </a:r>
            <a:r>
              <a:rPr lang="en-US" altLang="zh-TW" sz="2800" dirty="0">
                <a:latin typeface="Calibri" panose="020F0502020204030204" pitchFamily="34" charset="0"/>
              </a:rPr>
              <a:t>bulk carriers were in 42.3%, </a:t>
            </a:r>
            <a:r>
              <a:rPr lang="en-US" altLang="zh-TW" sz="2800" dirty="0" smtClean="0">
                <a:latin typeface="Calibri" panose="020F0502020204030204" pitchFamily="34" charset="0"/>
              </a:rPr>
              <a:t>attributed to the </a:t>
            </a:r>
            <a:r>
              <a:rPr lang="en-US" altLang="zh-TW" sz="2800" dirty="0">
                <a:latin typeface="Calibri" panose="020F0502020204030204" pitchFamily="34" charset="0"/>
              </a:rPr>
              <a:t>largest quantity among the </a:t>
            </a:r>
            <a:r>
              <a:rPr lang="en-US" altLang="zh-TW" sz="2800" dirty="0" smtClean="0">
                <a:latin typeface="Calibri" panose="020F0502020204030204" pitchFamily="34" charset="0"/>
              </a:rPr>
              <a:t>CR CLASSFICATION SOCIETY  </a:t>
            </a:r>
            <a:r>
              <a:rPr lang="en-US" altLang="zh-TW" sz="2800" dirty="0">
                <a:latin typeface="Calibri" panose="020F0502020204030204" pitchFamily="34" charset="0"/>
              </a:rPr>
              <a:t>registered vessels recycled in 2018</a:t>
            </a:r>
            <a:r>
              <a:rPr lang="en-US" altLang="zh-TW" sz="2800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altLang="zh-TW" sz="2800" dirty="0" smtClean="0">
                <a:latin typeface="Calibri" panose="020F0502020204030204" pitchFamily="34" charset="0"/>
              </a:rPr>
              <a:t>Following bulk carriers are other type vessels,  container ships and tankers in sequence.</a:t>
            </a:r>
            <a:endParaRPr lang="zh-TW" altLang="zh-TW" sz="2800" dirty="0">
              <a:latin typeface="Calibri" panose="020F0502020204030204" pitchFamily="34" charset="0"/>
            </a:endParaRPr>
          </a:p>
          <a:p>
            <a:endParaRPr lang="zh-TW" alt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3600" b="1" dirty="0"/>
              <a:t>Review the ship recycling in 2014-2018</a:t>
            </a:r>
            <a:endParaRPr lang="zh-TW" altLang="en-US" sz="3600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382" y="5805264"/>
            <a:ext cx="980728" cy="98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87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2217513"/>
              </p:ext>
            </p:extLst>
          </p:nvPr>
        </p:nvGraphicFramePr>
        <p:xfrm>
          <a:off x="683569" y="2132857"/>
          <a:ext cx="7427815" cy="35203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3425"/>
                <a:gridCol w="52365"/>
                <a:gridCol w="427208"/>
                <a:gridCol w="756769"/>
                <a:gridCol w="434838"/>
                <a:gridCol w="869674"/>
                <a:gridCol w="434838"/>
                <a:gridCol w="869674"/>
                <a:gridCol w="434838"/>
                <a:gridCol w="869674"/>
                <a:gridCol w="434838"/>
                <a:gridCol w="869674"/>
              </a:tblGrid>
              <a:tr h="288033">
                <a:tc>
                  <a:txBody>
                    <a:bodyPr/>
                    <a:lstStyle/>
                    <a:p>
                      <a:endParaRPr lang="zh-TW" sz="1200" kern="100" dirty="0">
                        <a:effectLst/>
                        <a:latin typeface="Calibri"/>
                      </a:endParaRPr>
                    </a:p>
                  </a:txBody>
                  <a:tcPr marL="17780" marR="177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2014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2015</a:t>
                      </a:r>
                      <a:endParaRPr lang="zh-TW" sz="1400" kern="100" dirty="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2016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2017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2018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88033">
                <a:tc gridSpan="2">
                  <a:txBody>
                    <a:bodyPr/>
                    <a:lstStyle/>
                    <a:p>
                      <a:endParaRPr lang="zh-TW" sz="1200" kern="100">
                        <a:effectLst/>
                        <a:latin typeface="Calibri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No.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DWT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No.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DWT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No.</a:t>
                      </a:r>
                      <a:endParaRPr lang="zh-TW" sz="1400" kern="100" dirty="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DWT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No.</a:t>
                      </a:r>
                      <a:endParaRPr lang="zh-TW" sz="1400" kern="100" dirty="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DWT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No.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DWT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</a:tr>
              <a:tr h="57606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Bulk carrier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3810"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31,373</a:t>
                      </a:r>
                      <a:endParaRPr lang="zh-TW" sz="1400" kern="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18.4%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endParaRPr lang="zh-TW" sz="1200" kern="100">
                        <a:effectLst/>
                        <a:latin typeface="Calibri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endParaRPr lang="zh-TW" sz="1200" kern="100">
                        <a:effectLst/>
                        <a:latin typeface="Calibri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5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372,090</a:t>
                      </a:r>
                      <a:endParaRPr lang="zh-TW" sz="1400" kern="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93.1%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endParaRPr lang="zh-TW" sz="1200" kern="100">
                        <a:effectLst/>
                        <a:latin typeface="Calibri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endParaRPr lang="zh-TW" sz="1200" kern="100">
                        <a:effectLst/>
                        <a:latin typeface="Calibri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  24,006</a:t>
                      </a:r>
                      <a:endParaRPr lang="zh-TW" sz="1400" kern="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42.3%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</a:tr>
              <a:tr h="57606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Container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93,394</a:t>
                      </a:r>
                      <a:endParaRPr lang="zh-TW" sz="1400" kern="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54.9%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3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37,214</a:t>
                      </a:r>
                      <a:endParaRPr lang="zh-TW" sz="1400" kern="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72.5%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15,487</a:t>
                      </a:r>
                      <a:endParaRPr lang="zh-TW" sz="1400" kern="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3.9%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27,500</a:t>
                      </a:r>
                      <a:endParaRPr lang="zh-TW" sz="1400" kern="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77.5%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   8,766</a:t>
                      </a:r>
                      <a:endParaRPr lang="zh-TW" sz="1400" kern="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15.5% 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/>
                </a:tc>
              </a:tr>
              <a:tr h="57606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Tanker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489</a:t>
                      </a:r>
                      <a:endParaRPr lang="zh-TW" sz="1400" kern="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0.3%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endParaRPr lang="zh-TW" sz="1200" kern="100">
                        <a:effectLst/>
                        <a:latin typeface="Calibri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endParaRPr lang="zh-TW" sz="1200" kern="100">
                        <a:effectLst/>
                        <a:latin typeface="Calibri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738</a:t>
                      </a:r>
                      <a:endParaRPr lang="zh-TW" sz="1400" kern="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0.2%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endParaRPr lang="zh-TW" sz="1200" kern="100">
                        <a:effectLst/>
                        <a:latin typeface="Calibri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endParaRPr lang="zh-TW" sz="1200" kern="100">
                        <a:effectLst/>
                        <a:latin typeface="Calibri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    981</a:t>
                      </a:r>
                      <a:endParaRPr lang="zh-TW" sz="1400" kern="100" dirty="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1.7%</a:t>
                      </a:r>
                      <a:endParaRPr lang="zh-TW" sz="1400" kern="100" dirty="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/>
                </a:tc>
              </a:tr>
              <a:tr h="57606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Others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85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44,998</a:t>
                      </a:r>
                      <a:endParaRPr lang="zh-TW" sz="1400" kern="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26.4%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14,105</a:t>
                      </a:r>
                      <a:endParaRPr lang="zh-TW" sz="1400" kern="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27.5%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8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11,509</a:t>
                      </a:r>
                      <a:endParaRPr lang="zh-TW" sz="1400" kern="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2.8%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3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8,001</a:t>
                      </a:r>
                      <a:endParaRPr lang="zh-TW" sz="1400" kern="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22.5%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8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22,968</a:t>
                      </a:r>
                      <a:endParaRPr lang="zh-TW" sz="1400" kern="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40.5%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</a:tr>
              <a:tr h="57606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total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90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170,254</a:t>
                      </a:r>
                      <a:endParaRPr lang="zh-TW" sz="1400" kern="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100%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5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51,319</a:t>
                      </a:r>
                      <a:endParaRPr lang="zh-TW" sz="1400" kern="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100%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15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399,824</a:t>
                      </a:r>
                      <a:endParaRPr lang="zh-TW" sz="1400" kern="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100%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5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35,501</a:t>
                      </a:r>
                      <a:endParaRPr lang="zh-TW" sz="1400" kern="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100%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13</a:t>
                      </a:r>
                      <a:endParaRPr lang="zh-TW" sz="1400" kern="10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56,721</a:t>
                      </a:r>
                      <a:endParaRPr lang="zh-TW" sz="1400" kern="100" dirty="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100%</a:t>
                      </a:r>
                      <a:endParaRPr lang="zh-TW" sz="1400" kern="100" dirty="0"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30000" y="756000"/>
            <a:ext cx="7830432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標楷體" pitchFamily="65" charset="-120"/>
                <a:cs typeface="Times New Roman" pitchFamily="18" charset="0"/>
              </a:rPr>
              <a:t>Table 1 </a:t>
            </a:r>
            <a:r>
              <a:rPr kumimoji="1" lang="en-US" altLang="zh-TW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標楷體" pitchFamily="65" charset="-120"/>
                <a:cs typeface="Times New Roman" pitchFamily="18" charset="0"/>
              </a:rPr>
              <a:t>Ship </a:t>
            </a:r>
            <a:r>
              <a:rPr kumimoji="1" lang="en-US" altLang="zh-TW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標楷體" pitchFamily="65" charset="-120"/>
                <a:cs typeface="Times New Roman" pitchFamily="18" charset="0"/>
              </a:rPr>
              <a:t>Recycling Volume of CR </a:t>
            </a:r>
            <a:r>
              <a:rPr kumimoji="1" lang="en-US" altLang="zh-TW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標楷體" pitchFamily="65" charset="-120"/>
                <a:cs typeface="Times New Roman" pitchFamily="18" charset="0"/>
              </a:rPr>
              <a:t>LASSFICATION </a:t>
            </a:r>
            <a:r>
              <a:rPr kumimoji="1" lang="en-US" altLang="zh-TW" sz="2600" b="1" dirty="0" smtClean="0">
                <a:latin typeface="Calibri" pitchFamily="34" charset="0"/>
                <a:ea typeface="標楷體" pitchFamily="65" charset="-120"/>
                <a:cs typeface="Times New Roman" pitchFamily="18" charset="0"/>
              </a:rPr>
              <a:t> </a:t>
            </a:r>
            <a:r>
              <a:rPr kumimoji="1" lang="en-US" altLang="zh-TW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標楷體" pitchFamily="65" charset="-120"/>
                <a:cs typeface="Times New Roman" pitchFamily="18" charset="0"/>
              </a:rPr>
              <a:t>SOCIETY </a:t>
            </a:r>
            <a:r>
              <a:rPr kumimoji="1" lang="en-US" altLang="zh-TW" sz="2600" b="1" dirty="0">
                <a:latin typeface="Calibri" pitchFamily="34" charset="0"/>
                <a:ea typeface="標楷體" pitchFamily="65" charset="-120"/>
                <a:cs typeface="Times New Roman" pitchFamily="18" charset="0"/>
              </a:rPr>
              <a:t>registered </a:t>
            </a:r>
            <a:r>
              <a:rPr kumimoji="1" lang="en-US" altLang="zh-TW" sz="2600" b="1" dirty="0" smtClean="0">
                <a:latin typeface="Calibri" pitchFamily="34" charset="0"/>
                <a:ea typeface="標楷體" pitchFamily="65" charset="-120"/>
                <a:cs typeface="Times New Roman" pitchFamily="18" charset="0"/>
              </a:rPr>
              <a:t>vessels </a:t>
            </a:r>
            <a:r>
              <a:rPr kumimoji="1" lang="en-US" altLang="zh-TW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標楷體" pitchFamily="65" charset="-120"/>
                <a:cs typeface="Times New Roman" pitchFamily="18" charset="0"/>
              </a:rPr>
              <a:t>by Ship </a:t>
            </a:r>
            <a:r>
              <a:rPr kumimoji="1" lang="en-US" altLang="zh-TW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標楷體" pitchFamily="65" charset="-120"/>
                <a:cs typeface="Times New Roman" pitchFamily="18" charset="0"/>
              </a:rPr>
              <a:t>Types in 2014-2018</a:t>
            </a:r>
            <a:endParaRPr kumimoji="1" lang="en-US" altLang="zh-TW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19873" y="5705496"/>
            <a:ext cx="4608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>
                <a:latin typeface="Calibri" panose="020F0502020204030204" pitchFamily="34" charset="0"/>
              </a:rPr>
              <a:t>Source: </a:t>
            </a:r>
            <a:r>
              <a:rPr lang="en-US" altLang="zh-TW" dirty="0" smtClean="0">
                <a:latin typeface="Calibri" panose="020F0502020204030204" pitchFamily="34" charset="0"/>
              </a:rPr>
              <a:t>CR CLASSFICATION SOCIETY Database</a:t>
            </a:r>
            <a:endParaRPr lang="zh-TW" altLang="zh-TW" dirty="0">
              <a:latin typeface="Calibri" panose="020F0502020204030204" pitchFamily="34" charset="0"/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382" y="5805264"/>
            <a:ext cx="980728" cy="98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17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897449"/>
              </p:ext>
            </p:extLst>
          </p:nvPr>
        </p:nvGraphicFramePr>
        <p:xfrm>
          <a:off x="611560" y="2060848"/>
          <a:ext cx="7704856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文字方塊 2"/>
          <p:cNvSpPr txBox="1">
            <a:spLocks noChangeArrowheads="1"/>
          </p:cNvSpPr>
          <p:nvPr/>
        </p:nvSpPr>
        <p:spPr bwMode="auto">
          <a:xfrm>
            <a:off x="3275856" y="5805264"/>
            <a:ext cx="4634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Aft>
                <a:spcPts val="0"/>
              </a:spcAft>
            </a:pPr>
            <a:r>
              <a:rPr lang="en-US" kern="100" dirty="0">
                <a:effectLst/>
                <a:latin typeface="Calibri" panose="020F0502020204030204" pitchFamily="34" charset="0"/>
                <a:ea typeface="標楷體"/>
                <a:cs typeface="新細明體"/>
              </a:rPr>
              <a:t>Source: </a:t>
            </a:r>
            <a:r>
              <a:rPr lang="en-US" kern="100" dirty="0">
                <a:latin typeface="Calibri" panose="020F0502020204030204" pitchFamily="34" charset="0"/>
                <a:ea typeface="標楷體"/>
                <a:cs typeface="新細明體"/>
              </a:rPr>
              <a:t>CR CLASSFICATION SOCIETY Database</a:t>
            </a:r>
            <a:endParaRPr lang="zh-TW" kern="100" dirty="0">
              <a:effectLst/>
              <a:latin typeface="Calibri" panose="020F0502020204030204" pitchFamily="34" charset="0"/>
              <a:ea typeface="標楷體"/>
              <a:cs typeface="新細明體"/>
            </a:endParaRPr>
          </a:p>
          <a:p>
            <a:pPr>
              <a:spcAft>
                <a:spcPts val="0"/>
              </a:spcAft>
            </a:pPr>
            <a:r>
              <a:rPr lang="en-US" sz="1400" kern="100" dirty="0">
                <a:effectLst/>
                <a:latin typeface="Times New Roman"/>
                <a:ea typeface="標楷體"/>
                <a:cs typeface="新細明體"/>
              </a:rPr>
              <a:t> </a:t>
            </a:r>
            <a:endParaRPr lang="zh-TW" sz="1400" kern="100" dirty="0">
              <a:effectLst/>
              <a:latin typeface="Times New Roman"/>
              <a:ea typeface="標楷體"/>
              <a:cs typeface="新細明體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382" y="5805264"/>
            <a:ext cx="980728" cy="980728"/>
          </a:xfrm>
          <a:prstGeom prst="rect">
            <a:avLst/>
          </a:prstGeom>
        </p:spPr>
      </p:pic>
      <p:sp>
        <p:nvSpPr>
          <p:cNvPr id="7" name="文字方塊 6"/>
          <p:cNvSpPr txBox="1"/>
          <p:nvPr/>
        </p:nvSpPr>
        <p:spPr>
          <a:xfrm>
            <a:off x="631130" y="756000"/>
            <a:ext cx="784887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600" b="1" dirty="0" smtClean="0">
                <a:latin typeface="Calibri" panose="020F0502020204030204" pitchFamily="34" charset="0"/>
              </a:rPr>
              <a:t>Fig. 1  </a:t>
            </a:r>
            <a:r>
              <a:rPr lang="en-US" altLang="zh-TW" sz="2600" b="1" dirty="0" smtClean="0">
                <a:latin typeface="Calibri" panose="020F0502020204030204" pitchFamily="34" charset="0"/>
              </a:rPr>
              <a:t>Ship </a:t>
            </a:r>
            <a:r>
              <a:rPr lang="en-US" altLang="zh-TW" sz="2600" b="1" dirty="0" smtClean="0">
                <a:latin typeface="Calibri" panose="020F0502020204030204" pitchFamily="34" charset="0"/>
              </a:rPr>
              <a:t>Recycling Numbers of CR CLASSFICATION </a:t>
            </a:r>
            <a:endParaRPr lang="en-US" altLang="zh-TW" sz="2600" b="1" dirty="0" smtClean="0">
              <a:latin typeface="Calibri" panose="020F0502020204030204" pitchFamily="34" charset="0"/>
            </a:endParaRPr>
          </a:p>
          <a:p>
            <a:r>
              <a:rPr lang="en-US" altLang="zh-TW" sz="2600" b="1" dirty="0">
                <a:latin typeface="Calibri" panose="020F0502020204030204" pitchFamily="34" charset="0"/>
              </a:rPr>
              <a:t>SOCIETY registered </a:t>
            </a:r>
            <a:r>
              <a:rPr lang="en-US" altLang="zh-TW" sz="2600" b="1" dirty="0" smtClean="0">
                <a:latin typeface="Calibri" panose="020F0502020204030204" pitchFamily="34" charset="0"/>
              </a:rPr>
              <a:t>vessels </a:t>
            </a:r>
            <a:r>
              <a:rPr lang="en-US" altLang="zh-TW" sz="2600" b="1" dirty="0" smtClean="0">
                <a:latin typeface="Calibri" panose="020F0502020204030204" pitchFamily="34" charset="0"/>
              </a:rPr>
              <a:t>by Ship Types in 2014-2018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4839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4920401"/>
              </p:ext>
            </p:extLst>
          </p:nvPr>
        </p:nvGraphicFramePr>
        <p:xfrm>
          <a:off x="457200" y="2132856"/>
          <a:ext cx="7787208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矩形 4"/>
          <p:cNvSpPr/>
          <p:nvPr/>
        </p:nvSpPr>
        <p:spPr>
          <a:xfrm>
            <a:off x="3707905" y="5829924"/>
            <a:ext cx="44034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>
                <a:latin typeface="Calibri" panose="020F0502020204030204" pitchFamily="34" charset="0"/>
              </a:rPr>
              <a:t>Source: </a:t>
            </a:r>
            <a:r>
              <a:rPr lang="en-US" altLang="zh-TW" dirty="0" smtClean="0">
                <a:latin typeface="Calibri" panose="020F0502020204030204" pitchFamily="34" charset="0"/>
              </a:rPr>
              <a:t>CR CLASSFICATION SOCIETY Database</a:t>
            </a:r>
            <a:endParaRPr lang="zh-TW" altLang="zh-TW" dirty="0">
              <a:latin typeface="Calibri" panose="020F0502020204030204" pitchFamily="34" charset="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382" y="5805264"/>
            <a:ext cx="980728" cy="980728"/>
          </a:xfrm>
          <a:prstGeom prst="rect">
            <a:avLst/>
          </a:prstGeom>
        </p:spPr>
      </p:pic>
      <p:sp>
        <p:nvSpPr>
          <p:cNvPr id="7" name="文字方塊 6"/>
          <p:cNvSpPr txBox="1"/>
          <p:nvPr/>
        </p:nvSpPr>
        <p:spPr>
          <a:xfrm>
            <a:off x="630000" y="756000"/>
            <a:ext cx="775708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600" b="1" dirty="0" smtClean="0">
                <a:latin typeface="Calibri" panose="020F0502020204030204" pitchFamily="34" charset="0"/>
              </a:rPr>
              <a:t>Fig. 2 </a:t>
            </a:r>
            <a:r>
              <a:rPr lang="en-US" altLang="zh-TW" sz="2600" b="1" dirty="0" smtClean="0">
                <a:latin typeface="Calibri" panose="020F0502020204030204" pitchFamily="34" charset="0"/>
              </a:rPr>
              <a:t>Ship </a:t>
            </a:r>
            <a:r>
              <a:rPr lang="en-US" altLang="zh-TW" sz="2600" b="1" dirty="0" smtClean="0">
                <a:latin typeface="Calibri" panose="020F0502020204030204" pitchFamily="34" charset="0"/>
              </a:rPr>
              <a:t>Recycling DWT of CR CLASSFICATION </a:t>
            </a:r>
            <a:endParaRPr lang="en-US" altLang="zh-TW" sz="2600" b="1" dirty="0" smtClean="0">
              <a:latin typeface="Calibri" panose="020F0502020204030204" pitchFamily="34" charset="0"/>
            </a:endParaRPr>
          </a:p>
          <a:p>
            <a:r>
              <a:rPr lang="en-US" altLang="zh-TW" sz="2600" b="1" dirty="0">
                <a:latin typeface="Calibri" panose="020F0502020204030204" pitchFamily="34" charset="0"/>
              </a:rPr>
              <a:t>SOCIETY registered vessels </a:t>
            </a:r>
            <a:r>
              <a:rPr lang="en-US" altLang="zh-TW" sz="2600" b="1" dirty="0" smtClean="0">
                <a:latin typeface="Calibri" panose="020F0502020204030204" pitchFamily="34" charset="0"/>
              </a:rPr>
              <a:t>by Ship Types in 2014-2018</a:t>
            </a:r>
            <a:endParaRPr lang="zh-TW" altLang="en-US" sz="2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69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83200"/>
            <a:ext cx="8229600" cy="4497363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altLang="zh-TW" sz="2800" dirty="0">
                <a:latin typeface="Calibri" panose="020F0502020204030204" pitchFamily="34" charset="0"/>
              </a:rPr>
              <a:t>Viewing the past 5 years, the deadweight tonnages of the </a:t>
            </a:r>
            <a:r>
              <a:rPr lang="en-US" altLang="zh-TW" sz="2800" dirty="0" smtClean="0">
                <a:latin typeface="Calibri" panose="020F0502020204030204" pitchFamily="34" charset="0"/>
              </a:rPr>
              <a:t>CR CLASSFICATION SOCIETY registered </a:t>
            </a:r>
            <a:r>
              <a:rPr lang="en-US" altLang="zh-TW" sz="2800" dirty="0">
                <a:latin typeface="Calibri" panose="020F0502020204030204" pitchFamily="34" charset="0"/>
              </a:rPr>
              <a:t>vessels recycled peaked in 2016 which were 399,824 DWT</a:t>
            </a:r>
            <a:r>
              <a:rPr lang="en-US" altLang="zh-TW" sz="2800" dirty="0" smtClean="0">
                <a:latin typeface="Calibri" panose="020F0502020204030204" pitchFamily="34" charset="0"/>
              </a:rPr>
              <a:t>. </a:t>
            </a:r>
          </a:p>
          <a:p>
            <a:pPr>
              <a:spcBef>
                <a:spcPts val="1200"/>
              </a:spcBef>
            </a:pPr>
            <a:r>
              <a:rPr lang="en-US" altLang="zh-TW" sz="2800" dirty="0">
                <a:latin typeface="Calibri" panose="020F0502020204030204" pitchFamily="34" charset="0"/>
              </a:rPr>
              <a:t>The scrapped deadweight tonnages of the bulk carriers were 372,090 DWT which </a:t>
            </a:r>
            <a:r>
              <a:rPr lang="en-US" altLang="zh-TW" sz="2800" dirty="0" smtClean="0">
                <a:latin typeface="Calibri" panose="020F0502020204030204" pitchFamily="34" charset="0"/>
              </a:rPr>
              <a:t>hold </a:t>
            </a:r>
            <a:r>
              <a:rPr lang="en-US" altLang="zh-TW" sz="2800" dirty="0">
                <a:latin typeface="Calibri" panose="020F0502020204030204" pitchFamily="34" charset="0"/>
              </a:rPr>
              <a:t>93.1% and still No. 1 among all types of ships</a:t>
            </a:r>
            <a:r>
              <a:rPr lang="en-US" altLang="zh-TW" sz="2800" dirty="0" smtClean="0">
                <a:latin typeface="Calibri" panose="020F0502020204030204" pitchFamily="34" charset="0"/>
              </a:rPr>
              <a:t>. 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3600" b="1" dirty="0" smtClean="0"/>
              <a:t>Review the ship recycling in 2014-2018</a:t>
            </a:r>
            <a:endParaRPr lang="zh-TW" altLang="en-US" sz="3600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382" y="5805264"/>
            <a:ext cx="980728" cy="98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8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467951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altLang="zh-TW" sz="2800" dirty="0" smtClean="0">
                <a:latin typeface="Calibri" panose="020F0502020204030204" pitchFamily="34" charset="0"/>
              </a:rPr>
              <a:t>It was reported by Clarkson’s that the 2016 is a quiet busy year for ship recycling market, especially for the container ships and the bulk carriers. </a:t>
            </a:r>
          </a:p>
          <a:p>
            <a:pPr>
              <a:spcBef>
                <a:spcPts val="1200"/>
              </a:spcBef>
            </a:pPr>
            <a:r>
              <a:rPr lang="en-US" altLang="zh-TW" sz="2800" dirty="0" smtClean="0">
                <a:latin typeface="Calibri" panose="020F0502020204030204" pitchFamily="34" charset="0"/>
              </a:rPr>
              <a:t>From the data of the table 1, the deadweight tonnages of the CR CLASSFICATION SOCIETY  registered vessels recycled in 2016 is in consistence with the world trends.</a:t>
            </a:r>
            <a:endParaRPr lang="zh-TW" altLang="en-US" sz="2800" dirty="0" smtClean="0">
              <a:latin typeface="Calibri" panose="020F0502020204030204" pitchFamily="34" charset="0"/>
            </a:endParaRPr>
          </a:p>
          <a:p>
            <a:endParaRPr lang="zh-TW" altLang="en-US" sz="2800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3600" b="1" dirty="0" smtClean="0"/>
              <a:t>Review the ship recycling in 2014-2018</a:t>
            </a:r>
            <a:endParaRPr lang="zh-TW" altLang="en-US" sz="3600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382" y="5805264"/>
            <a:ext cx="980728" cy="98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70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611560" y="2771449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altLang="zh-TW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Thanks for your attention</a:t>
            </a:r>
            <a:endParaRPr lang="zh-TW" altLang="en-US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382" y="5805264"/>
            <a:ext cx="980728" cy="98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27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匯合">
  <a:themeElements>
    <a:clrScheme name="匯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匯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匯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327</TotalTime>
  <Words>388</Words>
  <Application>Microsoft Office PowerPoint</Application>
  <PresentationFormat>如螢幕大小 (4:3)</PresentationFormat>
  <Paragraphs>108</Paragraphs>
  <Slides>8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匯合</vt:lpstr>
      <vt:lpstr>NACS SRC Country Report 2019</vt:lpstr>
      <vt:lpstr>Review the ship recycling in 2014-2018</vt:lpstr>
      <vt:lpstr>PowerPoint 簡報</vt:lpstr>
      <vt:lpstr>PowerPoint 簡報</vt:lpstr>
      <vt:lpstr>PowerPoint 簡報</vt:lpstr>
      <vt:lpstr>Review the ship recycling in 2014-2018</vt:lpstr>
      <vt:lpstr>Review the ship recycling in 2014-2018</vt:lpstr>
      <vt:lpstr>PowerPoint 簡報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NACS SRC Country Report 2019</dc:title>
  <dc:creator>user</dc:creator>
  <cp:lastModifiedBy>user</cp:lastModifiedBy>
  <cp:revision>23</cp:revision>
  <cp:lastPrinted>2019-03-14T03:02:39Z</cp:lastPrinted>
  <dcterms:created xsi:type="dcterms:W3CDTF">2019-03-13T09:43:45Z</dcterms:created>
  <dcterms:modified xsi:type="dcterms:W3CDTF">2019-03-14T06:09:19Z</dcterms:modified>
</cp:coreProperties>
</file>